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8" r:id="rId2"/>
    <p:sldId id="264" r:id="rId3"/>
    <p:sldId id="265" r:id="rId4"/>
    <p:sldId id="266" r:id="rId5"/>
    <p:sldId id="303" r:id="rId6"/>
    <p:sldId id="267" r:id="rId7"/>
    <p:sldId id="304" r:id="rId8"/>
    <p:sldId id="268" r:id="rId9"/>
    <p:sldId id="305" r:id="rId10"/>
    <p:sldId id="269" r:id="rId11"/>
    <p:sldId id="306" r:id="rId12"/>
    <p:sldId id="307" r:id="rId13"/>
    <p:sldId id="312" r:id="rId14"/>
    <p:sldId id="309" r:id="rId15"/>
    <p:sldId id="315" r:id="rId16"/>
    <p:sldId id="316" r:id="rId17"/>
    <p:sldId id="372" r:id="rId18"/>
    <p:sldId id="373" r:id="rId19"/>
    <p:sldId id="374" r:id="rId20"/>
    <p:sldId id="318" r:id="rId21"/>
    <p:sldId id="319" r:id="rId22"/>
    <p:sldId id="370" r:id="rId23"/>
    <p:sldId id="276" r:id="rId24"/>
    <p:sldId id="277" r:id="rId25"/>
    <p:sldId id="278" r:id="rId26"/>
    <p:sldId id="323" r:id="rId27"/>
    <p:sldId id="324" r:id="rId28"/>
    <p:sldId id="325" r:id="rId29"/>
    <p:sldId id="371" r:id="rId30"/>
    <p:sldId id="328" r:id="rId31"/>
    <p:sldId id="335" r:id="rId32"/>
    <p:sldId id="336" r:id="rId33"/>
    <p:sldId id="285" r:id="rId34"/>
    <p:sldId id="340" r:id="rId35"/>
    <p:sldId id="341" r:id="rId36"/>
    <p:sldId id="342" r:id="rId37"/>
    <p:sldId id="286" r:id="rId38"/>
    <p:sldId id="343" r:id="rId39"/>
    <p:sldId id="287" r:id="rId40"/>
    <p:sldId id="344" r:id="rId41"/>
    <p:sldId id="345" r:id="rId42"/>
    <p:sldId id="346" r:id="rId43"/>
    <p:sldId id="347" r:id="rId44"/>
    <p:sldId id="348" r:id="rId45"/>
    <p:sldId id="364" r:id="rId46"/>
    <p:sldId id="352" r:id="rId47"/>
    <p:sldId id="365" r:id="rId48"/>
    <p:sldId id="356" r:id="rId49"/>
    <p:sldId id="366" r:id="rId50"/>
    <p:sldId id="367" r:id="rId51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208" y="-114"/>
      </p:cViewPr>
      <p:guideLst>
        <p:guide orient="horz" pos="2236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4999" cy="35496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50" y="2"/>
            <a:ext cx="4434999" cy="35496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4401D5-BB09-42C9-96BB-BD451BCF4E84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50" y="6743103"/>
            <a:ext cx="4434999" cy="35496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9A086C-9F62-415B-BFBD-5BA5487C7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0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4999" cy="35496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50" y="2"/>
            <a:ext cx="4434999" cy="35496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B61AC7-0D60-419A-A160-8F3333A4A120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28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50" y="6743103"/>
            <a:ext cx="4434999" cy="35496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569257-BFEC-4F0D-8BC6-C9C5FC550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35C93-64F7-4745-863B-6164FAB9D8E3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3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F4B1C-E85D-4F14-BB66-21F98C8914FA}" type="slidenum">
              <a:rPr lang="en-US"/>
              <a:pPr/>
              <a:t>23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5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73C2E-BCDD-43E1-A04A-C5B946729031}" type="slidenum">
              <a:rPr lang="en-US"/>
              <a:pPr/>
              <a:t>24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9289F-9ABC-4B29-9DD6-941BAC620AEF}" type="slidenum">
              <a:rPr lang="en-US"/>
              <a:pPr/>
              <a:t>25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9289F-9ABC-4B29-9DD6-941BAC620AEF}" type="slidenum">
              <a:rPr lang="en-US"/>
              <a:pPr/>
              <a:t>26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23EE8-9125-453A-912C-9F26C6FED2E8}" type="slidenum">
              <a:rPr lang="en-US"/>
              <a:pPr/>
              <a:t>33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9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23EE8-9125-453A-912C-9F26C6FED2E8}" type="slidenum">
              <a:rPr lang="en-US"/>
              <a:pPr/>
              <a:t>34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58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23EE8-9125-453A-912C-9F26C6FED2E8}" type="slidenum">
              <a:rPr lang="en-US"/>
              <a:pPr/>
              <a:t>35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4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23EE8-9125-453A-912C-9F26C6FED2E8}" type="slidenum">
              <a:rPr lang="en-US"/>
              <a:pPr/>
              <a:t>36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41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AB7F2-E19A-45DE-AF23-5F1BB21BEA4D}" type="slidenum">
              <a:rPr lang="en-US"/>
              <a:pPr/>
              <a:t>37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AB7F2-E19A-45DE-AF23-5F1BB21BEA4D}" type="slidenum">
              <a:rPr lang="en-US"/>
              <a:pPr/>
              <a:t>38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68C68-6BFF-4AF0-8AAA-77EA221C5A8A}" type="slidenum">
              <a:rPr lang="en-US"/>
              <a:pPr/>
              <a:t>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8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B4DC-0AEC-4C6D-895C-78BC72B9E39F}" type="slidenum">
              <a:rPr lang="en-US"/>
              <a:pPr/>
              <a:t>39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5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B4DC-0AEC-4C6D-895C-78BC72B9E39F}" type="slidenum">
              <a:rPr lang="en-US"/>
              <a:pPr/>
              <a:t>40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12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B4DC-0AEC-4C6D-895C-78BC72B9E39F}" type="slidenum">
              <a:rPr lang="en-US"/>
              <a:pPr/>
              <a:t>41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2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B4DC-0AEC-4C6D-895C-78BC72B9E39F}" type="slidenum">
              <a:rPr lang="en-US"/>
              <a:pPr/>
              <a:t>42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9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104B4-3E57-4DAF-AB7D-AB856C77B583}" type="slidenum">
              <a:rPr lang="en-US"/>
              <a:pPr/>
              <a:t>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9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C4AAC-241B-4BB5-8BEF-CFE594737BB6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8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C4AAC-241B-4BB5-8BEF-CFE594737BB6}" type="slidenum">
              <a:rPr lang="en-US"/>
              <a:pPr/>
              <a:t>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C4AAC-241B-4BB5-8BEF-CFE594737BB6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618F2-A3E3-432F-9AF9-E77632A83FAB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618F2-A3E3-432F-9AF9-E77632A83FAB}" type="slidenum">
              <a:rPr lang="en-US"/>
              <a:pPr/>
              <a:t>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7E613-8D5D-442B-A199-CC441D18243D}" type="slidenum">
              <a:rPr lang="en-US"/>
              <a:pPr/>
              <a:t>10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A1D27-F1FD-45FF-BD04-43A1B86F2258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F82A7-15FC-4578-B3B5-F59DC855C2DE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562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CBD88-F63F-4043-BD5C-43A655D87472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>
                <a:latin typeface="Tahoma" pitchFamily="34" charset="0"/>
                <a:cs typeface="Tahoma" pitchFamily="34" charset="0"/>
              </a:defRPr>
            </a:lvl1pPr>
            <a:lvl2pPr>
              <a:defRPr sz="1900">
                <a:latin typeface="Tahoma" pitchFamily="34" charset="0"/>
                <a:cs typeface="Tahoma" pitchFamily="34" charset="0"/>
              </a:defRPr>
            </a:lvl2pPr>
            <a:lvl3pPr>
              <a:defRPr sz="1900">
                <a:latin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B957F-DD0D-4F88-8ADA-7F0509969AEB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04EB5-597E-4FDD-AEA6-DD6AEC3B7F12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1900">
                <a:latin typeface="Tahoma" pitchFamily="34" charset="0"/>
                <a:cs typeface="Tahoma" pitchFamily="34" charset="0"/>
              </a:defRPr>
            </a:lvl1pPr>
            <a:lvl2pPr>
              <a:defRPr sz="1900">
                <a:latin typeface="Tahoma" pitchFamily="34" charset="0"/>
                <a:cs typeface="Tahoma" pitchFamily="34" charset="0"/>
              </a:defRPr>
            </a:lvl2pPr>
            <a:lvl3pPr>
              <a:defRPr sz="1900">
                <a:latin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3157E-799D-458C-9B60-499E4E1E965D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520B7-7CF1-4086-8236-0D2451EF4481}" type="datetime1">
              <a:rPr lang="en-US" smtClean="0"/>
              <a:t>1/19/2018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C2F57-CDEF-41FE-957F-2546718A600F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1E6DF-A645-4B0E-9906-EDD87C417EF4}" type="datetime1">
              <a:rPr lang="en-US" smtClean="0"/>
              <a:t>1/19/2018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B58-8A03-4500-A2B0-B1EC317C4700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748FF-6E5E-44EE-8095-8CB85AA1B73F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32F-D114-428C-A705-DA6E2CA8D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890794D4-873F-47B9-81A4-23884CF025A3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601968"/>
            <a:ext cx="2590800" cy="2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>
                <a:latin typeface="Comic Sans MS" pitchFamily="66" charset="0"/>
              </a:rPr>
              <a:t>MEE </a:t>
            </a:r>
            <a:r>
              <a:rPr lang="en-US" sz="1200" dirty="0" smtClean="0">
                <a:latin typeface="Comic Sans MS" pitchFamily="66" charset="0"/>
              </a:rPr>
              <a:t>320: Strength</a:t>
            </a:r>
            <a:r>
              <a:rPr lang="en-US" sz="1200" baseline="0" dirty="0" smtClean="0">
                <a:latin typeface="Comic Sans MS" pitchFamily="66" charset="0"/>
              </a:rPr>
              <a:t> of Materials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jpeg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jpeg"/><Relationship Id="rId11" Type="http://schemas.openxmlformats.org/officeDocument/2006/relationships/image" Target="../media/image31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2.wmf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8.wmf"/><Relationship Id="rId4" Type="http://schemas.openxmlformats.org/officeDocument/2006/relationships/image" Target="../media/image49.jpeg"/><Relationship Id="rId9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2.wmf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jpe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jpe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3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3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6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jpe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jpeg"/><Relationship Id="rId5" Type="http://schemas.openxmlformats.org/officeDocument/2006/relationships/image" Target="../media/image71.wmf"/><Relationship Id="rId10" Type="http://schemas.openxmlformats.org/officeDocument/2006/relationships/image" Target="../media/image73.w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4.jpe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8.wmf"/><Relationship Id="rId4" Type="http://schemas.openxmlformats.org/officeDocument/2006/relationships/image" Target="../media/image79.jpeg"/><Relationship Id="rId9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79.jpeg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jpeg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8.jpeg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82000" cy="3671887"/>
          </a:xfrm>
        </p:spPr>
        <p:txBody>
          <a:bodyPr/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</a:t>
            </a:r>
          </a:p>
          <a:p>
            <a:endParaRPr lang="en-US" sz="5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 of </a:t>
            </a:r>
          </a:p>
          <a:p>
            <a:r>
              <a:rPr 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and Strain</a:t>
            </a:r>
          </a:p>
          <a:p>
            <a:endParaRPr lang="en-US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724400" cy="630936"/>
          </a:xfrm>
          <a:ln/>
        </p:spPr>
        <p:txBody>
          <a:bodyPr/>
          <a:lstStyle/>
          <a:p>
            <a:r>
              <a:rPr lang="en-US" dirty="0" smtClean="0"/>
              <a:t>Shearing </a:t>
            </a:r>
            <a:r>
              <a:rPr lang="en-US" dirty="0"/>
              <a:t>Stress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09600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shearing stress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for </a:t>
            </a:r>
          </a:p>
        </p:txBody>
      </p:sp>
      <p:graphicFrame>
        <p:nvGraphicFramePr>
          <p:cNvPr id="97280" name="Object 30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70636"/>
              </p:ext>
            </p:extLst>
          </p:nvPr>
        </p:nvGraphicFramePr>
        <p:xfrm>
          <a:off x="5689600" y="5091172"/>
          <a:ext cx="27686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92" name="Equation" r:id="rId4" imgW="1562040" imgH="965160" progId="Equation.3">
                  <p:embed/>
                </p:oleObj>
              </mc:Choice>
              <mc:Fallback>
                <p:oleObj name="Equation" r:id="rId4" imgW="156204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091172"/>
                        <a:ext cx="2768600" cy="170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C:\Documents and Settings\Administrator\My Documents\Teaching courses\Solutions manuals\Mechanics of Materials  5E              Beer and Johnston\Images\Chapter 7\color_art\bee29389_07_09.jpg"/>
          <p:cNvPicPr>
            <a:picLocks noChangeAspect="1" noChangeArrowheads="1"/>
          </p:cNvPicPr>
          <p:nvPr/>
        </p:nvPicPr>
        <p:blipFill>
          <a:blip r:embed="rId6" cstate="print"/>
          <a:srcRect t="1840"/>
          <a:stretch>
            <a:fillRect/>
          </a:stretch>
        </p:blipFill>
        <p:spPr bwMode="auto">
          <a:xfrm>
            <a:off x="5117569" y="0"/>
            <a:ext cx="4026431" cy="4114800"/>
          </a:xfrm>
          <a:prstGeom prst="rect">
            <a:avLst/>
          </a:prstGeom>
          <a:noFill/>
        </p:spPr>
      </p:pic>
      <p:pic>
        <p:nvPicPr>
          <p:cNvPr id="447492" name="Picture 4" descr="C:\Documents and Settings\Administrator\My Documents\Teaching courses\Solutions manuals\Mechanics of Materials  5E              Beer and Johnston\Images\Chapter 7\color_art\bee29389_07_12.jpg"/>
          <p:cNvPicPr>
            <a:picLocks noChangeAspect="1" noChangeArrowheads="1"/>
          </p:cNvPicPr>
          <p:nvPr/>
        </p:nvPicPr>
        <p:blipFill>
          <a:blip r:embed="rId7" cstate="print"/>
          <a:srcRect t="3583"/>
          <a:stretch>
            <a:fillRect/>
          </a:stretch>
        </p:blipFill>
        <p:spPr bwMode="auto">
          <a:xfrm>
            <a:off x="0" y="3473450"/>
            <a:ext cx="3352800" cy="3155950"/>
          </a:xfrm>
          <a:prstGeom prst="rect">
            <a:avLst/>
          </a:prstGeom>
          <a:noFill/>
        </p:spPr>
      </p:pic>
      <p:graphicFrame>
        <p:nvGraphicFramePr>
          <p:cNvPr id="447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73552"/>
              </p:ext>
            </p:extLst>
          </p:nvPr>
        </p:nvGraphicFramePr>
        <p:xfrm>
          <a:off x="102657" y="914400"/>
          <a:ext cx="4938712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93" name="Equation" r:id="rId8" imgW="2895480" imgH="1066680" progId="Equation.3">
                  <p:embed/>
                </p:oleObj>
              </mc:Choice>
              <mc:Fallback>
                <p:oleObj name="Equation" r:id="rId8" imgW="2895480" imgH="1066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57" y="914400"/>
                        <a:ext cx="4938712" cy="182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4" name="Object 6"/>
          <p:cNvGraphicFramePr>
            <a:graphicFrameLocks noChangeAspect="1"/>
          </p:cNvGraphicFramePr>
          <p:nvPr/>
        </p:nvGraphicFramePr>
        <p:xfrm>
          <a:off x="2971800" y="2819400"/>
          <a:ext cx="220774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94" name="Equation" r:id="rId10" imgW="1218960" imgH="469800" progId="Equation.3">
                  <p:embed/>
                </p:oleObj>
              </mc:Choice>
              <mc:Fallback>
                <p:oleObj name="Equation" r:id="rId10" imgW="121896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20774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438400" y="3124200"/>
            <a:ext cx="3810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1800" y="2819400"/>
            <a:ext cx="2209800" cy="8382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562600" y="472440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shearing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7495" name="Object 7"/>
          <p:cNvGraphicFramePr>
            <a:graphicFrameLocks noChangeAspect="1"/>
          </p:cNvGraphicFramePr>
          <p:nvPr/>
        </p:nvGraphicFramePr>
        <p:xfrm>
          <a:off x="5715000" y="3962400"/>
          <a:ext cx="25209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95" name="Equation" r:id="rId12" imgW="1422360" imgH="228600" progId="Equation.3">
                  <p:embed/>
                </p:oleObj>
              </mc:Choice>
              <mc:Fallback>
                <p:oleObj name="Equation" r:id="rId12" imgW="14223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62400"/>
                        <a:ext cx="25209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984503" y="3697558"/>
            <a:ext cx="2273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45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8799" y="5070504"/>
            <a:ext cx="3124201" cy="17304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9435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7-2: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given state of stress, determine the normal and shearing stresses exerted on the oblique face of the shaded triangular element shown. Use a method of analysis based on the equilibrium of that element, as was done in the derivations of Sec. 7.2.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76200"/>
            <a:ext cx="2641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562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7-6: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given state of stress, determine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principal planes,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principal stresses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200"/>
            <a:ext cx="3252787" cy="280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6387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7-12: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given state of stress, determine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orientation of the planes of maximum in-plane shearing stress,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maximum in-plane shearing stress,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corresponding normal stress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200"/>
            <a:ext cx="3276600" cy="267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9435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7-22: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members of uniform cross section 50 × 80 mm are glued together along plane a-a, that forms an angle of 25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horizontal. Knowing that the allowable stresses for the glued joint are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800 kPa and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600 kPa, determine the largest centric load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can be applied 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971800" cy="355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3339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7-25: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mechanic uses a crowfoot wrench to loosen a bolt 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 applies a vertical 100 N force 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determine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stresses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shearing stress at point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shown 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of the 18 mm diameter shaft.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19" y="76200"/>
            <a:ext cx="3509962" cy="41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0"/>
            <a:ext cx="4152900" cy="630936"/>
          </a:xfrm>
          <a:ln/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9906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we were calculating stresses about specified areas that pass through a point. Here, we will consider the most general state of stress at a given point.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4419600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part is concerned with how the components of stress are transformed under a rotation of the coordinate axes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3FD5032F-D114-428C-A705-DA6E2CA8D2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86401" name="Picture 1" descr="C:\Documents and Settings\Administrator\My Documents\Teaching courses\Solutions manuals\Mechanics of Materials  4E              Beer and Johnston\Images\Chapter 7\bee59355_07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445" y="2378075"/>
            <a:ext cx="5429355" cy="3641725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" y="2743200"/>
            <a:ext cx="36384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 strain in the top surface of the bar is being measured by a strain gage.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1815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7-26: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steel pipe AB has a 102 mm outer diameter and a 6 mm wall thickness. Knowing that the arm CD is rigidly attached to the pipe, determine the principal stresses and the maximum shearing stress at point K.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357"/>
            <a:ext cx="360336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7" name="Picture 5" descr="C:\Documents and Settings\Administrator\My Documents\Teaching courses\Solutions manuals\Mechanics of Materials  5E              Beer and Johnston\Images\Chapter 7\color_art\bee29389_07_17.jpg"/>
          <p:cNvPicPr>
            <a:picLocks noChangeAspect="1" noChangeArrowheads="1"/>
          </p:cNvPicPr>
          <p:nvPr/>
        </p:nvPicPr>
        <p:blipFill>
          <a:blip r:embed="rId4" cstate="print"/>
          <a:srcRect t="18368" r="51809" b="12244"/>
          <a:stretch>
            <a:fillRect/>
          </a:stretch>
        </p:blipFill>
        <p:spPr bwMode="auto">
          <a:xfrm>
            <a:off x="0" y="533400"/>
            <a:ext cx="3886200" cy="25908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629400" cy="630936"/>
          </a:xfrm>
          <a:ln/>
        </p:spPr>
        <p:txBody>
          <a:bodyPr/>
          <a:lstStyle/>
          <a:p>
            <a:r>
              <a:rPr lang="en-US" dirty="0"/>
              <a:t>Mohr’s Circle for Plane Stress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33801" y="1803737"/>
            <a:ext cx="5410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known state of plane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plot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X and Y 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the circle centered 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02" name="Object 2050"/>
          <p:cNvGraphicFramePr>
            <a:graphicFrameLocks noChangeAspect="1"/>
          </p:cNvGraphicFramePr>
          <p:nvPr/>
        </p:nvGraphicFramePr>
        <p:xfrm>
          <a:off x="6616700" y="2743200"/>
          <a:ext cx="22225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11" name="Equation" r:id="rId5" imgW="1422360" imgH="965160" progId="Equation.3">
                  <p:embed/>
                </p:oleObj>
              </mc:Choice>
              <mc:Fallback>
                <p:oleObj name="Equation" r:id="rId5" imgW="1422360" imgH="965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743200"/>
                        <a:ext cx="2222500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33801" y="685800"/>
            <a:ext cx="54070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circle can be used to calculate the stress state of an element at any orientation.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733801" y="4720679"/>
            <a:ext cx="541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principal stresses are obtained 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2400" name="Object 2048"/>
          <p:cNvGraphicFramePr>
            <a:graphicFrameLocks noChangeAspect="1"/>
          </p:cNvGraphicFramePr>
          <p:nvPr/>
        </p:nvGraphicFramePr>
        <p:xfrm>
          <a:off x="4572000" y="5113402"/>
          <a:ext cx="3994150" cy="7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12" name="Equation" r:id="rId7" imgW="2489040" imgH="469800" progId="Equation.3">
                  <p:embed/>
                </p:oleObj>
              </mc:Choice>
              <mc:Fallback>
                <p:oleObj name="Equation" r:id="rId7" imgW="24890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13402"/>
                        <a:ext cx="3994150" cy="753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733801" y="5867400"/>
            <a:ext cx="54101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buFontTx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rotation of Ox to Oa is the same as CX to CA.</a:t>
            </a:r>
          </a:p>
        </p:txBody>
      </p:sp>
      <p:pic>
        <p:nvPicPr>
          <p:cNvPr id="14" name="Picture 5" descr="C:\Documents and Settings\Administrator\My Documents\Teaching courses\Solutions manuals\Mechanics of Materials  5E              Beer and Johnston\Images\Chapter 7\color_art\bee29389_07_17.jpg"/>
          <p:cNvPicPr>
            <a:picLocks noChangeAspect="1" noChangeArrowheads="1"/>
          </p:cNvPicPr>
          <p:nvPr/>
        </p:nvPicPr>
        <p:blipFill>
          <a:blip r:embed="rId4" cstate="print"/>
          <a:srcRect l="53860" t="4082" b="6122"/>
          <a:stretch>
            <a:fillRect/>
          </a:stretch>
        </p:blipFill>
        <p:spPr bwMode="auto">
          <a:xfrm>
            <a:off x="0" y="3276600"/>
            <a:ext cx="3720816" cy="3352800"/>
          </a:xfrm>
          <a:prstGeom prst="rect">
            <a:avLst/>
          </a:prstGeom>
          <a:noFill/>
        </p:spPr>
      </p:pic>
      <p:graphicFrame>
        <p:nvGraphicFramePr>
          <p:cNvPr id="453638" name="Object 6"/>
          <p:cNvGraphicFramePr>
            <a:graphicFrameLocks noChangeAspect="1"/>
          </p:cNvGraphicFramePr>
          <p:nvPr/>
        </p:nvGraphicFramePr>
        <p:xfrm>
          <a:off x="4572000" y="2971800"/>
          <a:ext cx="11318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13" name="Equation" r:id="rId9" imgW="723600" imgH="711000" progId="Equation.3">
                  <p:embed/>
                </p:oleObj>
              </mc:Choice>
              <mc:Fallback>
                <p:oleObj name="Equation" r:id="rId9" imgW="723600" imgH="71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13188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5" name="Picture 1" descr="C:\Documents and Settings\Administrator\My Documents\Teaching courses\Solutions manuals\Mechanics of Materials  5E              Beer and Johnston\Images\Chapter 7\color_art\bee29389_07_18.jpg"/>
          <p:cNvPicPr>
            <a:picLocks noChangeAspect="1" noChangeArrowheads="1"/>
          </p:cNvPicPr>
          <p:nvPr/>
        </p:nvPicPr>
        <p:blipFill>
          <a:blip r:embed="rId4" cstate="print"/>
          <a:srcRect t="5331" r="49091"/>
          <a:stretch>
            <a:fillRect/>
          </a:stretch>
        </p:blipFill>
        <p:spPr bwMode="auto">
          <a:xfrm>
            <a:off x="4800600" y="1828800"/>
            <a:ext cx="4267200" cy="4059247"/>
          </a:xfrm>
          <a:prstGeom prst="rect">
            <a:avLst/>
          </a:prstGeom>
          <a:noFill/>
        </p:spPr>
      </p:pic>
      <p:pic>
        <p:nvPicPr>
          <p:cNvPr id="13" name="Picture 1" descr="C:\Documents and Settings\Administrator\My Documents\Teaching courses\Solutions manuals\Mechanics of Materials  5E              Beer and Johnston\Images\Chapter 7\color_art\bee29389_07_18.jpg"/>
          <p:cNvPicPr>
            <a:picLocks noChangeAspect="1" noChangeArrowheads="1"/>
          </p:cNvPicPr>
          <p:nvPr/>
        </p:nvPicPr>
        <p:blipFill>
          <a:blip r:embed="rId4" cstate="print"/>
          <a:srcRect l="51818" t="3554" b="14698"/>
          <a:stretch>
            <a:fillRect/>
          </a:stretch>
        </p:blipFill>
        <p:spPr bwMode="auto">
          <a:xfrm>
            <a:off x="0" y="0"/>
            <a:ext cx="4038600" cy="3505200"/>
          </a:xfrm>
          <a:prstGeom prst="rect">
            <a:avLst/>
          </a:prstGeom>
          <a:noFill/>
        </p:spPr>
      </p:pic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705600" cy="630936"/>
          </a:xfrm>
          <a:ln/>
        </p:spPr>
        <p:txBody>
          <a:bodyPr/>
          <a:lstStyle/>
          <a:p>
            <a:r>
              <a:rPr lang="en-US" dirty="0"/>
              <a:t>Mohr’s Circle for Plane Stress</a:t>
            </a:r>
          </a:p>
        </p:txBody>
      </p:sp>
      <p:sp>
        <p:nvSpPr>
          <p:cNvPr id="21510" name="Text Box 2054"/>
          <p:cNvSpPr txBox="1">
            <a:spLocks noChangeArrowheads="1"/>
          </p:cNvSpPr>
          <p:nvPr/>
        </p:nvSpPr>
        <p:spPr bwMode="auto">
          <a:xfrm>
            <a:off x="3429000" y="7620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Mohr’s circle uniquely defined, the state of stress at other axes orientations may be depicted.</a:t>
            </a:r>
          </a:p>
        </p:txBody>
      </p:sp>
      <p:sp>
        <p:nvSpPr>
          <p:cNvPr id="21512" name="Text Box 2056"/>
          <p:cNvSpPr txBox="1">
            <a:spLocks noChangeArrowheads="1"/>
          </p:cNvSpPr>
          <p:nvPr/>
        </p:nvSpPr>
        <p:spPr bwMode="auto">
          <a:xfrm>
            <a:off x="76200" y="5692914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and shear stresses are obtained from the coordinates X’Y’.</a:t>
            </a:r>
          </a:p>
        </p:txBody>
      </p:sp>
      <p:sp>
        <p:nvSpPr>
          <p:cNvPr id="21511" name="Text Box 2055"/>
          <p:cNvSpPr txBox="1">
            <a:spLocks noChangeArrowheads="1"/>
          </p:cNvSpPr>
          <p:nvPr/>
        </p:nvSpPr>
        <p:spPr bwMode="auto">
          <a:xfrm>
            <a:off x="76200" y="3657600"/>
            <a:ext cx="434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state of stress at an angle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to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axes, construct a new diameter X’Y’ at an angle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XY.</a:t>
            </a:r>
          </a:p>
        </p:txBody>
      </p:sp>
      <p:graphicFrame>
        <p:nvGraphicFramePr>
          <p:cNvPr id="543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61476"/>
              </p:ext>
            </p:extLst>
          </p:nvPr>
        </p:nvGraphicFramePr>
        <p:xfrm>
          <a:off x="4495800" y="5638800"/>
          <a:ext cx="1600200" cy="9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1" name="Equation" r:id="rId5" imgW="825480" imgH="482400" progId="Equation.3">
                  <p:embed/>
                </p:oleObj>
              </mc:Choice>
              <mc:Fallback>
                <p:oleObj name="Equation" r:id="rId5" imgW="8254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638800"/>
                        <a:ext cx="1600200" cy="93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5400000">
            <a:off x="3961606" y="6096000"/>
            <a:ext cx="915194" cy="79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2" name="Picture 6" descr="C:\Documents and Settings\Administrator\My Documents\Teaching courses\Solutions manuals\Mechanics of Materials  5E              Beer and Johnston\Images\Chapter 7\color_art\bee29389_07_23.jpg"/>
          <p:cNvPicPr>
            <a:picLocks noChangeAspect="1" noChangeArrowheads="1"/>
          </p:cNvPicPr>
          <p:nvPr/>
        </p:nvPicPr>
        <p:blipFill>
          <a:blip r:embed="rId4" cstate="print"/>
          <a:srcRect t="6977" b="11628"/>
          <a:stretch>
            <a:fillRect/>
          </a:stretch>
        </p:blipFill>
        <p:spPr bwMode="auto">
          <a:xfrm>
            <a:off x="286743" y="1828800"/>
            <a:ext cx="8857257" cy="2667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30936"/>
          </a:xfrm>
          <a:ln/>
        </p:spPr>
        <p:txBody>
          <a:bodyPr/>
          <a:lstStyle/>
          <a:p>
            <a:r>
              <a:rPr lang="en-US" dirty="0"/>
              <a:t>Mohr’s Circle for Plane Stress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83820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Mohr’s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4663" name="Object 7"/>
          <p:cNvGraphicFramePr>
            <a:graphicFrameLocks noChangeAspect="1"/>
          </p:cNvGraphicFramePr>
          <p:nvPr/>
        </p:nvGraphicFramePr>
        <p:xfrm>
          <a:off x="736600" y="1336675"/>
          <a:ext cx="3073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41" name="Equation" r:id="rId5" imgW="1676160" imgH="393480" progId="Equation.3">
                  <p:embed/>
                </p:oleObj>
              </mc:Choice>
              <mc:Fallback>
                <p:oleObj name="Equation" r:id="rId5" imgW="16761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336675"/>
                        <a:ext cx="30734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485471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D and E yield the orientation of the planes of maximum shearing stress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4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20156"/>
              </p:ext>
            </p:extLst>
          </p:nvPr>
        </p:nvGraphicFramePr>
        <p:xfrm>
          <a:off x="5105400" y="5742781"/>
          <a:ext cx="26717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42" name="Equation" r:id="rId7" imgW="1434960" imgH="393480" progId="Equation.3">
                  <p:embed/>
                </p:oleObj>
              </mc:Choice>
              <mc:Fallback>
                <p:oleObj name="Equation" r:id="rId7" imgW="14349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42781"/>
                        <a:ext cx="26717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636935"/>
              </p:ext>
            </p:extLst>
          </p:nvPr>
        </p:nvGraphicFramePr>
        <p:xfrm>
          <a:off x="2514600" y="5714206"/>
          <a:ext cx="14779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43" name="Equation" r:id="rId9" imgW="761760" imgH="457200" progId="Equation.3">
                  <p:embed/>
                </p:oleObj>
              </mc:Choice>
              <mc:Fallback>
                <p:oleObj name="Equation" r:id="rId9" imgW="76176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14206"/>
                        <a:ext cx="1477963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3581400" y="6171406"/>
            <a:ext cx="915194" cy="79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4267200" y="6095206"/>
            <a:ext cx="6096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7" name="Picture 5" descr="C:\Documents and Settings\Administrator\My Documents\Teaching courses\Solutions manuals\Mechanics of Materials  5E              Beer and Johnston\Images\Chapter 7\color_art\bee29389_07_24.jpg"/>
          <p:cNvPicPr>
            <a:picLocks noChangeAspect="1" noChangeArrowheads="1"/>
          </p:cNvPicPr>
          <p:nvPr/>
        </p:nvPicPr>
        <p:blipFill>
          <a:blip r:embed="rId4" cstate="print"/>
          <a:srcRect t="7500" b="10000"/>
          <a:stretch>
            <a:fillRect/>
          </a:stretch>
        </p:blipFill>
        <p:spPr bwMode="auto">
          <a:xfrm>
            <a:off x="304800" y="1524000"/>
            <a:ext cx="8544757" cy="25146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30936"/>
          </a:xfrm>
          <a:ln/>
        </p:spPr>
        <p:txBody>
          <a:bodyPr/>
          <a:lstStyle/>
          <a:p>
            <a:r>
              <a:rPr lang="en-US" dirty="0"/>
              <a:t>Mohr’s Circle for Plane Stress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742890"/>
            <a:ext cx="4427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Mohr’s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Torsional loading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4663" name="Object 7"/>
          <p:cNvGraphicFramePr>
            <a:graphicFrameLocks noChangeAspect="1"/>
          </p:cNvGraphicFramePr>
          <p:nvPr/>
        </p:nvGraphicFramePr>
        <p:xfrm>
          <a:off x="152400" y="1066800"/>
          <a:ext cx="38877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15" name="Equation" r:id="rId5" imgW="2120760" imgH="393480" progId="Equation.3">
                  <p:embed/>
                </p:oleObj>
              </mc:Choice>
              <mc:Fallback>
                <p:oleObj name="Equation" r:id="rId5" imgW="2120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38877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4626114"/>
            <a:ext cx="4427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A and B define the principle planes and yield the principle stresses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4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086428"/>
              </p:ext>
            </p:extLst>
          </p:nvPr>
        </p:nvGraphicFramePr>
        <p:xfrm>
          <a:off x="4953000" y="5124450"/>
          <a:ext cx="229393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16" name="Equation" r:id="rId7" imgW="1231560" imgH="812520" progId="Equation.3">
                  <p:embed/>
                </p:oleObj>
              </mc:Choice>
              <mc:Fallback>
                <p:oleObj name="Equation" r:id="rId7" imgW="123156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24450"/>
                        <a:ext cx="2293937" cy="151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5" name="Object 9"/>
          <p:cNvGraphicFramePr>
            <a:graphicFrameLocks noChangeAspect="1"/>
          </p:cNvGraphicFramePr>
          <p:nvPr/>
        </p:nvGraphicFramePr>
        <p:xfrm>
          <a:off x="2649538" y="5486400"/>
          <a:ext cx="12065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17" name="Equation" r:id="rId9" imgW="622080" imgH="457200" progId="Equation.3">
                  <p:embed/>
                </p:oleObj>
              </mc:Choice>
              <mc:Fallback>
                <p:oleObj name="Equation" r:id="rId9" imgW="6220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5486400"/>
                        <a:ext cx="12065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3505200" y="5943600"/>
            <a:ext cx="915194" cy="79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4114800" y="5867400"/>
            <a:ext cx="6096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0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752157"/>
              </p:ext>
            </p:extLst>
          </p:nvPr>
        </p:nvGraphicFramePr>
        <p:xfrm>
          <a:off x="7391400" y="5638800"/>
          <a:ext cx="8143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18" name="Equation" r:id="rId11" imgW="444240" imgH="241200" progId="Equation.3">
                  <p:embed/>
                </p:oleObj>
              </mc:Choice>
              <mc:Fallback>
                <p:oleObj name="Equation" r:id="rId11" imgW="4442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638800"/>
                        <a:ext cx="814388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7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60131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7-36: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given state of stress, determine using Mohr’s circle the normal and shearing stresses after the element shown has been rotated through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clockwise,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counterclockwise.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74" y="76200"/>
            <a:ext cx="3128963" cy="265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7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8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61545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7-44: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members of uniform cross section 50 × 80 mm are glued together along plane a-a, that forms an angle of 25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horizontal. Knowing that the allowable stresses for the glued joint are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800 kPa and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600 kPa, determine the largest centric load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can be applied using Mohr’s circle. 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2895600" cy="34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5" name="Picture 3" descr="C:\Documents and Settings\Administrator\My Documents\Teaching courses\Solutions manuals\Mechanics of Materials  5E              Beer and Johnston\Images\Chapter 7\color_art\bee29389_07_01.jpg"/>
          <p:cNvPicPr>
            <a:picLocks noChangeAspect="1" noChangeArrowheads="1"/>
          </p:cNvPicPr>
          <p:nvPr/>
        </p:nvPicPr>
        <p:blipFill>
          <a:blip r:embed="rId4" cstate="print"/>
          <a:srcRect t="4102" r="51579" b="11817"/>
          <a:stretch>
            <a:fillRect/>
          </a:stretch>
        </p:blipFill>
        <p:spPr bwMode="auto">
          <a:xfrm>
            <a:off x="0" y="304800"/>
            <a:ext cx="3505200" cy="3124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4038600" cy="630936"/>
          </a:xfrm>
          <a:ln/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710743" y="892314"/>
            <a:ext cx="5430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general state of stress at a point may be represented by 6 components,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029200" y="1752600"/>
          <a:ext cx="1358900" cy="92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92" name="Equation" r:id="rId5" imgW="711000" imgH="482400" progId="Equation.3">
                  <p:embed/>
                </p:oleObj>
              </mc:Choice>
              <mc:Fallback>
                <p:oleObj name="Equation" r:id="rId5" imgW="7110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52600"/>
                        <a:ext cx="1358900" cy="921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710743" y="4191000"/>
            <a:ext cx="54332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state of stress is represented by a different set of components if axes are rotated. </a:t>
            </a:r>
          </a:p>
        </p:txBody>
      </p:sp>
      <p:pic>
        <p:nvPicPr>
          <p:cNvPr id="12" name="Picture 3" descr="C:\Documents and Settings\Administrator\My Documents\Teaching courses\Solutions manuals\Mechanics of Materials  5E              Beer and Johnston\Images\Chapter 7\color_art\bee29389_07_01.jpg"/>
          <p:cNvPicPr>
            <a:picLocks noChangeAspect="1" noChangeArrowheads="1"/>
          </p:cNvPicPr>
          <p:nvPr/>
        </p:nvPicPr>
        <p:blipFill>
          <a:blip r:embed="rId4" cstate="print"/>
          <a:srcRect l="54737" t="4102" b="9766"/>
          <a:stretch>
            <a:fillRect/>
          </a:stretch>
        </p:blipFill>
        <p:spPr bwMode="auto">
          <a:xfrm>
            <a:off x="0" y="3429000"/>
            <a:ext cx="3276600" cy="3200400"/>
          </a:xfrm>
          <a:prstGeom prst="rect">
            <a:avLst/>
          </a:prstGeom>
          <a:noFill/>
        </p:spPr>
      </p:pic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7467600" y="1600200"/>
          <a:ext cx="1098617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93" name="Equation" r:id="rId7" imgW="583920" imgH="711000" progId="Equation.3">
                  <p:embed/>
                </p:oleObj>
              </mc:Choice>
              <mc:Fallback>
                <p:oleObj name="Equation" r:id="rId7" imgW="58392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098617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10743" y="1752600"/>
            <a:ext cx="1087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710743" y="2286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5029200" y="5029200"/>
          <a:ext cx="1651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94" name="Equation" r:id="rId9" imgW="863280" imgH="482400" progId="Equation.3">
                  <p:embed/>
                </p:oleObj>
              </mc:Choice>
              <mc:Fallback>
                <p:oleObj name="Equation" r:id="rId9" imgW="8632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16510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7467600" y="4876800"/>
          <a:ext cx="1290638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95" name="Equation" r:id="rId11" imgW="685800" imgH="711000" progId="Equation.3">
                  <p:embed/>
                </p:oleObj>
              </mc:Choice>
              <mc:Fallback>
                <p:oleObj name="Equation" r:id="rId11" imgW="685800" imgH="711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76800"/>
                        <a:ext cx="1290638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710743" y="5029200"/>
            <a:ext cx="1087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710743" y="55626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0"/>
            <a:ext cx="5524500" cy="630936"/>
          </a:xfrm>
          <a:ln/>
        </p:spPr>
        <p:txBody>
          <a:bodyPr/>
          <a:lstStyle/>
          <a:p>
            <a:r>
              <a:rPr lang="en-US" dirty="0" smtClean="0"/>
              <a:t>Example 8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9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8991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7-55: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principal planes and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stresses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state of plane stress resulting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of the two states of stress shown.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00" y="1600200"/>
            <a:ext cx="6393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9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2463502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stress at Q defined by:</a:t>
            </a: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85683"/>
              </p:ext>
            </p:extLst>
          </p:nvPr>
        </p:nvGraphicFramePr>
        <p:xfrm>
          <a:off x="914400" y="2873909"/>
          <a:ext cx="2590801" cy="40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5" name="Equation" r:id="rId4" imgW="2120760" imgH="330120" progId="Equation.3">
                  <p:embed/>
                </p:oleObj>
              </mc:Choice>
              <mc:Fallback>
                <p:oleObj name="Equation" r:id="rId4" imgW="212076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73909"/>
                        <a:ext cx="2590801" cy="403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562600" cy="630936"/>
          </a:xfrm>
          <a:ln/>
        </p:spPr>
        <p:txBody>
          <a:bodyPr/>
          <a:lstStyle/>
          <a:p>
            <a:r>
              <a:rPr lang="en-US" dirty="0"/>
              <a:t>General State of Stress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0" y="795516"/>
            <a:ext cx="906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general 3D state of stress at a point and the transformation of stress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rotation. Our analysis will be limited to the determination of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a plane of arbitrary orientation.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832" name="Picture 8" descr="C:\Documents and Settings\Administrator\My Documents\Teaching courses\Solutions manuals\Mechanics of Materials  5E              Beer and Johnston\Images\Chapter 7\color_art\bee29389_07_01.jpg"/>
          <p:cNvPicPr>
            <a:picLocks noChangeAspect="1" noChangeArrowheads="1"/>
          </p:cNvPicPr>
          <p:nvPr/>
        </p:nvPicPr>
        <p:blipFill>
          <a:blip r:embed="rId6" cstate="print"/>
          <a:srcRect l="54088" t="4301" b="9677"/>
          <a:stretch>
            <a:fillRect/>
          </a:stretch>
        </p:blipFill>
        <p:spPr bwMode="auto">
          <a:xfrm>
            <a:off x="5410200" y="3643745"/>
            <a:ext cx="3048000" cy="2931292"/>
          </a:xfrm>
          <a:prstGeom prst="rect">
            <a:avLst/>
          </a:prstGeom>
          <a:noFill/>
        </p:spPr>
      </p:pic>
      <p:pic>
        <p:nvPicPr>
          <p:cNvPr id="25" name="Picture 8" descr="C:\Documents and Settings\Administrator\My Documents\Teaching courses\Solutions manuals\Mechanics of Materials  5E              Beer and Johnston\Images\Chapter 7\color_art\bee29389_07_01.jpg"/>
          <p:cNvPicPr>
            <a:picLocks noChangeAspect="1" noChangeArrowheads="1"/>
          </p:cNvPicPr>
          <p:nvPr/>
        </p:nvPicPr>
        <p:blipFill>
          <a:blip r:embed="rId6" cstate="print"/>
          <a:srcRect t="4301" r="51431" b="9677"/>
          <a:stretch>
            <a:fillRect/>
          </a:stretch>
        </p:blipFill>
        <p:spPr bwMode="auto">
          <a:xfrm>
            <a:off x="304800" y="3643745"/>
            <a:ext cx="3200400" cy="290945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562600" cy="630936"/>
          </a:xfrm>
          <a:ln/>
        </p:spPr>
        <p:txBody>
          <a:bodyPr/>
          <a:lstStyle/>
          <a:p>
            <a:r>
              <a:rPr lang="en-US" dirty="0"/>
              <a:t>General State of Stress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114800" y="630936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tetrahedron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face perpendicular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QN with direction cosines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115909"/>
              </p:ext>
            </p:extLst>
          </p:nvPr>
        </p:nvGraphicFramePr>
        <p:xfrm>
          <a:off x="5845748" y="1568168"/>
          <a:ext cx="114446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2" name="Equation" r:id="rId4" imgW="901440" imgH="330120" progId="Equation.3">
                  <p:embed/>
                </p:oleObj>
              </mc:Choice>
              <mc:Fallback>
                <p:oleObj name="Equation" r:id="rId4" imgW="901440" imgH="330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748" y="1568168"/>
                        <a:ext cx="1144465" cy="419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1833" name="Picture 9" descr="C:\Documents and Settings\Administrator\My Documents\Teaching courses\Solutions manuals\Mechanics of Materials  5E              Beer and Johnston\Images\Chapter 7\color_art\bee29389_07_25.jpg"/>
          <p:cNvPicPr>
            <a:picLocks noChangeAspect="1" noChangeArrowheads="1"/>
          </p:cNvPicPr>
          <p:nvPr/>
        </p:nvPicPr>
        <p:blipFill>
          <a:blip r:embed="rId6" cstate="print"/>
          <a:srcRect t="2048"/>
          <a:stretch>
            <a:fillRect/>
          </a:stretch>
        </p:blipFill>
        <p:spPr bwMode="auto">
          <a:xfrm>
            <a:off x="0" y="698500"/>
            <a:ext cx="3713163" cy="3644900"/>
          </a:xfrm>
          <a:prstGeom prst="rect">
            <a:avLst/>
          </a:prstGeom>
          <a:noFill/>
        </p:spPr>
      </p:pic>
      <p:pic>
        <p:nvPicPr>
          <p:cNvPr id="553988" name="Picture 4" descr="C:\Documents and Settings\Administrator\My Documents\Teaching courses\Solutions manuals\Mechanics of Materials  5E              Beer and Johnston\Images\Chapter 7\color_art\bee29389_07_26.jpg"/>
          <p:cNvPicPr>
            <a:picLocks noChangeAspect="1" noChangeArrowheads="1"/>
          </p:cNvPicPr>
          <p:nvPr/>
        </p:nvPicPr>
        <p:blipFill>
          <a:blip r:embed="rId7" cstate="print"/>
          <a:srcRect t="3620"/>
          <a:stretch>
            <a:fillRect/>
          </a:stretch>
        </p:blipFill>
        <p:spPr bwMode="auto">
          <a:xfrm>
            <a:off x="4876800" y="2590800"/>
            <a:ext cx="4202113" cy="4057650"/>
          </a:xfrm>
          <a:prstGeom prst="rect">
            <a:avLst/>
          </a:prstGeom>
          <a:noFill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4778364"/>
            <a:ext cx="495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forces exerted on ABC consist of a normal force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directed along QN and of a shearing force of magnitude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perpendicular to QN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562600" cy="630936"/>
          </a:xfrm>
          <a:ln/>
        </p:spPr>
        <p:txBody>
          <a:bodyPr/>
          <a:lstStyle/>
          <a:p>
            <a:r>
              <a:rPr lang="en-US" dirty="0"/>
              <a:t>General State of Stress</a:t>
            </a:r>
          </a:p>
        </p:txBody>
      </p:sp>
      <p:pic>
        <p:nvPicPr>
          <p:cNvPr id="553988" name="Picture 4" descr="C:\Documents and Settings\Administrator\My Documents\Teaching courses\Solutions manuals\Mechanics of Materials  5E              Beer and Johnston\Images\Chapter 7\color_art\bee29389_07_26.jpg"/>
          <p:cNvPicPr>
            <a:picLocks noChangeAspect="1" noChangeArrowheads="1"/>
          </p:cNvPicPr>
          <p:nvPr/>
        </p:nvPicPr>
        <p:blipFill>
          <a:blip r:embed="rId4" cstate="print"/>
          <a:srcRect t="3620"/>
          <a:stretch>
            <a:fillRect/>
          </a:stretch>
        </p:blipFill>
        <p:spPr bwMode="auto">
          <a:xfrm>
            <a:off x="4876800" y="609600"/>
            <a:ext cx="4202113" cy="4057650"/>
          </a:xfrm>
          <a:prstGeom prst="rect">
            <a:avLst/>
          </a:prstGeom>
          <a:noFill/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990600"/>
            <a:ext cx="396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tabLst>
                <a:tab pos="3084513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statics requirements lead to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76200" y="2451100"/>
          <a:ext cx="5486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87" name="Equation" r:id="rId5" imgW="3149280" imgH="736560" progId="Equation.3">
                  <p:embed/>
                </p:oleObj>
              </mc:Choice>
              <mc:Fallback>
                <p:oleObj name="Equation" r:id="rId5" imgW="3149280" imgH="736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51100"/>
                        <a:ext cx="54864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2" name="Object 4"/>
          <p:cNvGraphicFramePr>
            <a:graphicFrameLocks noChangeAspect="1"/>
          </p:cNvGraphicFramePr>
          <p:nvPr/>
        </p:nvGraphicFramePr>
        <p:xfrm>
          <a:off x="990600" y="5981550"/>
          <a:ext cx="6781800" cy="4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88" name="Equation" r:id="rId7" imgW="3479760" imgH="253800" progId="Equation.3">
                  <p:embed/>
                </p:oleObj>
              </mc:Choice>
              <mc:Fallback>
                <p:oleObj name="Equation" r:id="rId7" imgW="347976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981550"/>
                        <a:ext cx="6781800" cy="4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4" name="Object 6"/>
          <p:cNvGraphicFramePr>
            <a:graphicFrameLocks noChangeAspect="1"/>
          </p:cNvGraphicFramePr>
          <p:nvPr/>
        </p:nvGraphicFramePr>
        <p:xfrm>
          <a:off x="76200" y="1554480"/>
          <a:ext cx="990600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89" name="Equation" r:id="rId9" imgW="825480" imgH="291960" progId="Equation.3">
                  <p:embed/>
                </p:oleObj>
              </mc:Choice>
              <mc:Fallback>
                <p:oleObj name="Equation" r:id="rId9" imgW="825480" imgH="291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54480"/>
                        <a:ext cx="990600" cy="35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1066800" y="3962400"/>
            <a:ext cx="228600" cy="1905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295400" y="4433611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tabLst>
                <a:tab pos="3084513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Dividing by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ctr">
              <a:lnSpc>
                <a:spcPts val="2400"/>
              </a:lnSpc>
              <a:tabLst>
                <a:tab pos="3084513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>
              <a:lnSpc>
                <a:spcPts val="2400"/>
              </a:lnSpc>
              <a:tabLst>
                <a:tab pos="3084513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solving for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41" name="Picture 5" descr="C:\Documents and Settings\Administrator\My Documents\Teaching courses\Solutions manuals\Mechanics of Materials  5E              Beer and Johnston\Images\Chapter 7\color_art\bee29389_07_27.jpg"/>
          <p:cNvPicPr>
            <a:picLocks noChangeAspect="1" noChangeArrowheads="1"/>
          </p:cNvPicPr>
          <p:nvPr/>
        </p:nvPicPr>
        <p:blipFill>
          <a:blip r:embed="rId4" cstate="print"/>
          <a:srcRect t="3683"/>
          <a:stretch>
            <a:fillRect/>
          </a:stretch>
        </p:blipFill>
        <p:spPr bwMode="auto">
          <a:xfrm>
            <a:off x="5029200" y="1219200"/>
            <a:ext cx="4071937" cy="3985701"/>
          </a:xfrm>
          <a:prstGeom prst="rect">
            <a:avLst/>
          </a:prstGeom>
          <a:noFill/>
        </p:spPr>
      </p:pic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562600" cy="630936"/>
          </a:xfrm>
          <a:ln/>
        </p:spPr>
        <p:txBody>
          <a:bodyPr/>
          <a:lstStyle/>
          <a:p>
            <a:r>
              <a:rPr lang="en-US" dirty="0"/>
              <a:t>General State of Stress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200" y="1378456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tabLst>
                <a:tab pos="3084513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select the axes in such a way that the right-hand member reduces to the three terms containing the squares of the direction cosines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5012" name="Object 4"/>
          <p:cNvGraphicFramePr>
            <a:graphicFrameLocks noChangeAspect="1"/>
          </p:cNvGraphicFramePr>
          <p:nvPr/>
        </p:nvGraphicFramePr>
        <p:xfrm>
          <a:off x="152400" y="685800"/>
          <a:ext cx="6781800" cy="4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92" name="Equation" r:id="rId5" imgW="3479760" imgH="253800" progId="Equation.3">
                  <p:embed/>
                </p:oleObj>
              </mc:Choice>
              <mc:Fallback>
                <p:oleObj name="Equation" r:id="rId5" imgW="34797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"/>
                        <a:ext cx="6781800" cy="4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2362200" y="3124200"/>
            <a:ext cx="228600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75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38026"/>
              </p:ext>
            </p:extLst>
          </p:nvPr>
        </p:nvGraphicFramePr>
        <p:xfrm>
          <a:off x="890587" y="3962400"/>
          <a:ext cx="29194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93" name="Equation" r:id="rId7" imgW="1498320" imgH="241200" progId="Equation.3">
                  <p:embed/>
                </p:oleObj>
              </mc:Choice>
              <mc:Fallback>
                <p:oleObj name="Equation" r:id="rId7" imgW="149832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3962400"/>
                        <a:ext cx="29194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5385137"/>
            <a:ext cx="91011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tabLst>
                <a:tab pos="3084513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coordinate axes a, b, c are referred to as the principal axes of stress. The corresponding coordinate planes are known as the principal planes of stress and the corresponding normal stresses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the principal stresses at Q.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2" name="Picture 4" descr="C:\Documents and Settings\Administrator\My Documents\Teaching courses\Solutions manuals\Mechanics of Materials  5E              Beer and Johnston\Images\Chapter 7\color_art\bee29389_07_29.jpg"/>
          <p:cNvPicPr>
            <a:picLocks noChangeAspect="1" noChangeArrowheads="1"/>
          </p:cNvPicPr>
          <p:nvPr/>
        </p:nvPicPr>
        <p:blipFill>
          <a:blip r:embed="rId4" cstate="print"/>
          <a:srcRect t="3099"/>
          <a:stretch>
            <a:fillRect/>
          </a:stretch>
        </p:blipFill>
        <p:spPr bwMode="auto">
          <a:xfrm>
            <a:off x="4114800" y="533400"/>
            <a:ext cx="4733925" cy="4313238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612648"/>
          </a:xfrm>
          <a:ln/>
        </p:spPr>
        <p:txBody>
          <a:bodyPr/>
          <a:lstStyle/>
          <a:p>
            <a:pPr marL="463550" indent="-463550"/>
            <a:r>
              <a:rPr lang="en-US" dirty="0" smtClean="0"/>
              <a:t>Mohr’s </a:t>
            </a:r>
            <a:r>
              <a:rPr lang="en-US" dirty="0"/>
              <a:t>Circle </a:t>
            </a:r>
            <a:r>
              <a:rPr lang="en-US" dirty="0" smtClean="0"/>
              <a:t>3D </a:t>
            </a:r>
            <a:r>
              <a:rPr lang="en-US" dirty="0"/>
              <a:t>Analysis of Stress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894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 AB                rotation about the principle axis Qc</a:t>
            </a:r>
          </a:p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 BC                rotation about the principle axis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 AC                rotation about the principle axis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Qb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transformation about any different axis will lead to a stress state defined by a point in the shaded area.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2851" name="Picture 3" descr="C:\Documents and Settings\Administrator\My Documents\Teaching courses\Solutions manuals\Mechanics of Materials  5E              Beer and Johnston\Images\Chapter 7\color_art\bee29389_07_28.jpg"/>
          <p:cNvPicPr>
            <a:picLocks noChangeAspect="1" noChangeArrowheads="1"/>
          </p:cNvPicPr>
          <p:nvPr/>
        </p:nvPicPr>
        <p:blipFill>
          <a:blip r:embed="rId5" cstate="print"/>
          <a:srcRect t="2348"/>
          <a:stretch>
            <a:fillRect/>
          </a:stretch>
        </p:blipFill>
        <p:spPr bwMode="auto">
          <a:xfrm>
            <a:off x="228600" y="838200"/>
            <a:ext cx="3581400" cy="3901473"/>
          </a:xfrm>
          <a:prstGeom prst="rect">
            <a:avLst/>
          </a:prstGeom>
          <a:noFill/>
        </p:spPr>
      </p:pic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8001000" y="3200400"/>
          <a:ext cx="10160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3" name="Equation" r:id="rId6" imgW="520560" imgH="685800" progId="Equation.3">
                  <p:embed/>
                </p:oleObj>
              </mc:Choice>
              <mc:Fallback>
                <p:oleObj name="Equation" r:id="rId6" imgW="52056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200400"/>
                        <a:ext cx="1016000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1600200" y="5029200"/>
            <a:ext cx="5334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952103" y="5219303"/>
            <a:ext cx="838200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943497" y="5219303"/>
            <a:ext cx="838200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2854" name="Object 6"/>
          <p:cNvGraphicFramePr>
            <a:graphicFrameLocks noChangeAspect="1"/>
          </p:cNvGraphicFramePr>
          <p:nvPr/>
        </p:nvGraphicFramePr>
        <p:xfrm>
          <a:off x="2057400" y="3505200"/>
          <a:ext cx="15859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4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5200"/>
                        <a:ext cx="15859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612648"/>
          </a:xfrm>
          <a:ln/>
        </p:spPr>
        <p:txBody>
          <a:bodyPr/>
          <a:lstStyle/>
          <a:p>
            <a:pPr marL="463550" indent="-463550"/>
            <a:r>
              <a:rPr lang="en-US" dirty="0" smtClean="0"/>
              <a:t>Mohr’s </a:t>
            </a:r>
            <a:r>
              <a:rPr lang="en-US" dirty="0"/>
              <a:t>Circle </a:t>
            </a:r>
            <a:r>
              <a:rPr lang="en-US" dirty="0" smtClean="0"/>
              <a:t>3D </a:t>
            </a:r>
            <a:r>
              <a:rPr lang="en-US" dirty="0"/>
              <a:t>Analysis of Stress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41814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circles represent the normal and shearing stresses for rotation around each principal axis.</a:t>
            </a:r>
          </a:p>
        </p:txBody>
      </p:sp>
      <p:graphicFrame>
        <p:nvGraphicFramePr>
          <p:cNvPr id="10649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075414"/>
              </p:ext>
            </p:extLst>
          </p:nvPr>
        </p:nvGraphicFramePr>
        <p:xfrm>
          <a:off x="685800" y="5211318"/>
          <a:ext cx="2362200" cy="73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88" name="Equation" r:id="rId4" imgW="1269720" imgH="393480" progId="Equation.3">
                  <p:embed/>
                </p:oleObj>
              </mc:Choice>
              <mc:Fallback>
                <p:oleObj name="Equation" r:id="rId4" imgW="12697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11318"/>
                        <a:ext cx="2362200" cy="732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76200" y="4458010"/>
            <a:ext cx="3959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 of the largest circle yields the maximum shearing stress.</a:t>
            </a:r>
          </a:p>
        </p:txBody>
      </p:sp>
      <p:pic>
        <p:nvPicPr>
          <p:cNvPr id="462852" name="Picture 4" descr="C:\Documents and Settings\Administrator\My Documents\Teaching courses\Solutions manuals\Mechanics of Materials  5E              Beer and Johnston\Images\Chapter 7\color_art\bee29389_07_29.jpg"/>
          <p:cNvPicPr>
            <a:picLocks noChangeAspect="1" noChangeArrowheads="1"/>
          </p:cNvPicPr>
          <p:nvPr/>
        </p:nvPicPr>
        <p:blipFill>
          <a:blip r:embed="rId6" cstate="print"/>
          <a:srcRect t="3099"/>
          <a:stretch>
            <a:fillRect/>
          </a:stretch>
        </p:blipFill>
        <p:spPr bwMode="auto">
          <a:xfrm>
            <a:off x="4333875" y="1096962"/>
            <a:ext cx="4733925" cy="43132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429000" y="1143000"/>
            <a:ext cx="5284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(representing the principal planes) are on opposite sides of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O.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800600" y="2381238"/>
            <a:ext cx="4191000" cy="409342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principal stresses are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minimum normal stresses for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</a:p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shearing stress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element is equal to the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“in-plane” shearing stress</a:t>
            </a:r>
          </a:p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planes of maximum shearing stress are at 45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principal planes.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6096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stress case: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axis 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612648"/>
          </a:xfrm>
          <a:ln/>
        </p:spPr>
        <p:txBody>
          <a:bodyPr/>
          <a:lstStyle/>
          <a:p>
            <a:pPr marL="463550" indent="-463550"/>
            <a:r>
              <a:rPr lang="en-US" dirty="0" smtClean="0"/>
              <a:t>Mohr’s </a:t>
            </a:r>
            <a:r>
              <a:rPr lang="en-US" dirty="0"/>
              <a:t>Circle </a:t>
            </a:r>
            <a:r>
              <a:rPr lang="en-US" dirty="0" smtClean="0"/>
              <a:t>3D </a:t>
            </a:r>
            <a:r>
              <a:rPr lang="en-US" dirty="0"/>
              <a:t>Analysis of Stress</a:t>
            </a:r>
          </a:p>
        </p:txBody>
      </p:sp>
      <p:graphicFrame>
        <p:nvGraphicFramePr>
          <p:cNvPr id="579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235386"/>
              </p:ext>
            </p:extLst>
          </p:nvPr>
        </p:nvGraphicFramePr>
        <p:xfrm>
          <a:off x="5538787" y="596900"/>
          <a:ext cx="20812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62" name="Equation" r:id="rId4" imgW="1066680" imgH="241200" progId="Equation.3">
                  <p:embed/>
                </p:oleObj>
              </mc:Choice>
              <mc:Fallback>
                <p:oleObj name="Equation" r:id="rId4" imgW="10666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7" y="596900"/>
                        <a:ext cx="20812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9587" name="Picture 3" descr="C:\Documents and Settings\Administrator\My Documents\Teaching courses\Solutions manuals\Mechanics of Materials  5E              Beer and Johnston\Images\Chapter 7\color_art\bee29389_07_30.jpg"/>
          <p:cNvPicPr>
            <a:picLocks noChangeAspect="1" noChangeArrowheads="1"/>
          </p:cNvPicPr>
          <p:nvPr/>
        </p:nvPicPr>
        <p:blipFill>
          <a:blip r:embed="rId6" cstate="print"/>
          <a:srcRect t="3908"/>
          <a:stretch>
            <a:fillRect/>
          </a:stretch>
        </p:blipFill>
        <p:spPr bwMode="auto">
          <a:xfrm>
            <a:off x="0" y="2244912"/>
            <a:ext cx="4419600" cy="4308288"/>
          </a:xfrm>
          <a:prstGeom prst="rect">
            <a:avLst/>
          </a:prstGeom>
          <a:noFill/>
        </p:spPr>
      </p:pic>
      <p:graphicFrame>
        <p:nvGraphicFramePr>
          <p:cNvPr id="579588" name="Object 4"/>
          <p:cNvGraphicFramePr>
            <a:graphicFrameLocks noChangeAspect="1"/>
          </p:cNvGraphicFramePr>
          <p:nvPr/>
        </p:nvGraphicFramePr>
        <p:xfrm>
          <a:off x="1447800" y="1090612"/>
          <a:ext cx="84296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63" name="Equation" r:id="rId7" imgW="431640" imgH="457200" progId="Equation.3">
                  <p:embed/>
                </p:oleObj>
              </mc:Choice>
              <mc:Fallback>
                <p:oleObj name="Equation" r:id="rId7" imgW="43164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90612"/>
                        <a:ext cx="842963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lnSpc>
                <a:spcPts val="24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I: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952897" y="1561703"/>
            <a:ext cx="838200" cy="79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9589" name="Object 5"/>
          <p:cNvGraphicFramePr>
            <a:graphicFrameLocks noChangeAspect="1"/>
          </p:cNvGraphicFramePr>
          <p:nvPr/>
        </p:nvGraphicFramePr>
        <p:xfrm>
          <a:off x="3276600" y="4946650"/>
          <a:ext cx="1016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64" name="Equation" r:id="rId9" imgW="520560" imgH="457200" progId="Equation.3">
                  <p:embed/>
                </p:oleObj>
              </mc:Choice>
              <mc:Fallback>
                <p:oleObj name="Equation" r:id="rId9" imgW="52056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46650"/>
                        <a:ext cx="1016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1" name="Picture 5" descr="C:\Documents and Settings\Administrator\My Documents\Teaching courses\Solutions manuals\Mechanics of Materials  5E              Beer and Johnston\Images\Chapter 7\color_art\bee29389_07_03.jpg"/>
          <p:cNvPicPr>
            <a:picLocks noChangeAspect="1" noChangeArrowheads="1"/>
          </p:cNvPicPr>
          <p:nvPr/>
        </p:nvPicPr>
        <p:blipFill>
          <a:blip r:embed="rId4" cstate="print"/>
          <a:srcRect t="2405"/>
          <a:stretch>
            <a:fillRect/>
          </a:stretch>
        </p:blipFill>
        <p:spPr bwMode="auto">
          <a:xfrm>
            <a:off x="457200" y="3581400"/>
            <a:ext cx="3438525" cy="309245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3810000" cy="630936"/>
          </a:xfrm>
          <a:ln/>
        </p:spPr>
        <p:txBody>
          <a:bodyPr/>
          <a:lstStyle/>
          <a:p>
            <a:r>
              <a:rPr lang="en-US" dirty="0" smtClean="0"/>
              <a:t>Plane Stress</a:t>
            </a:r>
            <a:endParaRPr lang="en-US" dirty="0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029200" y="3200400"/>
            <a:ext cx="396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(not subjected to an external force)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structural element or machine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68580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tabLst>
                <a:tab pos="2973388" algn="l"/>
              </a:tabLs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 Stress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state of stress in which two faces of the cubic element are free of stress.  For the illustrated example, the state of stress is defined by </a:t>
            </a: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838200" y="1752600"/>
          <a:ext cx="3886200" cy="42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2" name="Equation" r:id="rId5" imgW="2234880" imgH="241200" progId="Equation.3">
                  <p:embed/>
                </p:oleObj>
              </mc:Choice>
              <mc:Fallback>
                <p:oleObj name="Equation" r:id="rId5" imgW="22348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886200" cy="420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0" y="257169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algn="just">
              <a:lnSpc>
                <a:spcPts val="24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</p:txBody>
      </p:sp>
      <p:pic>
        <p:nvPicPr>
          <p:cNvPr id="444419" name="Picture 3" descr="C:\Documents and Settings\Administrator\My Documents\Teaching courses\Solutions manuals\Mechanics of Materials  5E              Beer and Johnston\Images\Chapter 7\color_art\bee29389_07_04.jpg"/>
          <p:cNvPicPr>
            <a:picLocks noChangeAspect="1" noChangeArrowheads="1"/>
          </p:cNvPicPr>
          <p:nvPr/>
        </p:nvPicPr>
        <p:blipFill>
          <a:blip r:embed="rId7" cstate="print"/>
          <a:srcRect t="3053"/>
          <a:stretch>
            <a:fillRect/>
          </a:stretch>
        </p:blipFill>
        <p:spPr bwMode="auto">
          <a:xfrm>
            <a:off x="5289550" y="4438650"/>
            <a:ext cx="3625850" cy="2419350"/>
          </a:xfrm>
          <a:prstGeom prst="rect">
            <a:avLst/>
          </a:prstGeom>
          <a:noFill/>
        </p:spPr>
      </p:pic>
      <p:pic>
        <p:nvPicPr>
          <p:cNvPr id="444420" name="Picture 4" descr="C:\Documents and Settings\Administrator\My Documents\Teaching courses\Solutions manuals\Mechanics of Materials  5E              Beer and Johnston\Images\Chapter 7\color_art\bee29389_07_02.jpg"/>
          <p:cNvPicPr>
            <a:picLocks noChangeAspect="1" noChangeArrowheads="1"/>
          </p:cNvPicPr>
          <p:nvPr/>
        </p:nvPicPr>
        <p:blipFill>
          <a:blip r:embed="rId8" cstate="print"/>
          <a:srcRect t="2134"/>
          <a:stretch>
            <a:fillRect/>
          </a:stretch>
        </p:blipFill>
        <p:spPr bwMode="auto">
          <a:xfrm>
            <a:off x="6203696" y="0"/>
            <a:ext cx="2940304" cy="3036887"/>
          </a:xfrm>
          <a:prstGeom prst="rect">
            <a:avLst/>
          </a:prstGeom>
          <a:noFill/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0" y="289560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plate subjected to forces acting in the midplane of the plate.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Documents and Settings\Administrator\My Documents\Teaching courses\Solutions manuals\Mechanics of Materials  5E              Beer and Johnston\Images\Chapter 7\color_art\bee29389_07_31.jpg"/>
          <p:cNvPicPr>
            <a:picLocks noChangeAspect="1" noChangeArrowheads="1"/>
          </p:cNvPicPr>
          <p:nvPr/>
        </p:nvPicPr>
        <p:blipFill>
          <a:blip r:embed="rId4" cstate="print"/>
          <a:srcRect t="4863" r="51111" b="8046"/>
          <a:stretch>
            <a:fillRect/>
          </a:stretch>
        </p:blipFill>
        <p:spPr bwMode="auto">
          <a:xfrm>
            <a:off x="5791200" y="0"/>
            <a:ext cx="3352800" cy="3353813"/>
          </a:xfrm>
          <a:prstGeom prst="rect">
            <a:avLst/>
          </a:prstGeom>
          <a:noFill/>
        </p:spPr>
      </p:pic>
      <p:pic>
        <p:nvPicPr>
          <p:cNvPr id="579587" name="Picture 3" descr="C:\Documents and Settings\Administrator\My Documents\Teaching courses\Solutions manuals\Mechanics of Materials  5E              Beer and Johnston\Images\Chapter 7\color_art\bee29389_07_30.jpg"/>
          <p:cNvPicPr>
            <a:picLocks noChangeAspect="1" noChangeArrowheads="1"/>
          </p:cNvPicPr>
          <p:nvPr/>
        </p:nvPicPr>
        <p:blipFill>
          <a:blip r:embed="rId5" cstate="print"/>
          <a:srcRect t="3908"/>
          <a:stretch>
            <a:fillRect/>
          </a:stretch>
        </p:blipFill>
        <p:spPr bwMode="auto">
          <a:xfrm>
            <a:off x="0" y="2057400"/>
            <a:ext cx="4419600" cy="4308288"/>
          </a:xfrm>
          <a:prstGeom prst="rect">
            <a:avLst/>
          </a:prstGeom>
          <a:noFill/>
        </p:spPr>
      </p:pic>
      <p:pic>
        <p:nvPicPr>
          <p:cNvPr id="17" name="Picture 5" descr="C:\Documents and Settings\Administrator\My Documents\Teaching courses\Solutions manuals\Mechanics of Materials  5E              Beer and Johnston\Images\Chapter 7\color_art\bee29389_07_31.jpg"/>
          <p:cNvPicPr>
            <a:picLocks noChangeAspect="1" noChangeArrowheads="1"/>
          </p:cNvPicPr>
          <p:nvPr/>
        </p:nvPicPr>
        <p:blipFill>
          <a:blip r:embed="rId4" cstate="print"/>
          <a:srcRect l="51111" t="4863" b="8046"/>
          <a:stretch>
            <a:fillRect/>
          </a:stretch>
        </p:blipFill>
        <p:spPr bwMode="auto">
          <a:xfrm>
            <a:off x="5791200" y="3319272"/>
            <a:ext cx="3352800" cy="3353813"/>
          </a:xfrm>
          <a:prstGeom prst="rect">
            <a:avLst/>
          </a:prstGeom>
          <a:noFill/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0" y="1182469"/>
            <a:ext cx="624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planes of maximum shearing stress correspond to points D and E, and  are at 45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principal planes.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609600"/>
            <a:ext cx="5410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stress case: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axis 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810000" cy="612648"/>
          </a:xfrm>
          <a:ln/>
        </p:spPr>
        <p:txBody>
          <a:bodyPr/>
          <a:lstStyle/>
          <a:p>
            <a:pPr marL="463550" indent="-463550"/>
            <a:r>
              <a:rPr lang="en-US" dirty="0" smtClean="0"/>
              <a:t>Mohr’s </a:t>
            </a:r>
            <a:r>
              <a:rPr lang="en-US" dirty="0"/>
              <a:t>Circle </a:t>
            </a:r>
            <a:r>
              <a:rPr lang="en-US" dirty="0" smtClean="0"/>
              <a:t>3D</a:t>
            </a:r>
            <a:endParaRPr lang="en-US" dirty="0"/>
          </a:p>
        </p:txBody>
      </p:sp>
      <p:graphicFrame>
        <p:nvGraphicFramePr>
          <p:cNvPr id="580614" name="Object 6"/>
          <p:cNvGraphicFramePr>
            <a:graphicFrameLocks noChangeAspect="1"/>
          </p:cNvGraphicFramePr>
          <p:nvPr/>
        </p:nvGraphicFramePr>
        <p:xfrm>
          <a:off x="3429000" y="4491038"/>
          <a:ext cx="2055813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9" name="Equation" r:id="rId6" imgW="1104840" imgH="863280" progId="Equation.3">
                  <p:embed/>
                </p:oleObj>
              </mc:Choice>
              <mc:Fallback>
                <p:oleObj name="Equation" r:id="rId6" imgW="1104840" imgH="863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1038"/>
                        <a:ext cx="2055813" cy="160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7" name="Picture 5" descr="C:\Documents and Settings\Administrator\My Documents\Teaching courses\Solutions manuals\Mechanics of Materials  5E              Beer and Johnston\Images\Chapter 7\color_art\bee29389_07_32.jpg"/>
          <p:cNvPicPr>
            <a:picLocks noChangeAspect="1" noChangeArrowheads="1"/>
          </p:cNvPicPr>
          <p:nvPr/>
        </p:nvPicPr>
        <p:blipFill>
          <a:blip r:embed="rId4" cstate="print"/>
          <a:srcRect t="3268"/>
          <a:stretch>
            <a:fillRect/>
          </a:stretch>
        </p:blipFill>
        <p:spPr bwMode="auto">
          <a:xfrm>
            <a:off x="0" y="2286000"/>
            <a:ext cx="4343019" cy="4206316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429000" y="1143000"/>
            <a:ext cx="5284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(representing the principal planes) are 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sides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O.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419600" y="2694325"/>
            <a:ext cx="4648200" cy="378565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circle defining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element is not the circle corresponding to transformations within the plane of stress</a:t>
            </a:r>
          </a:p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maximum shearing stress for the element is equal to half of the maximum stress</a:t>
            </a:r>
          </a:p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4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planes of maximum shearing stress are at 45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plane of maximum normal stress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6096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stress case: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axis 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612648"/>
          </a:xfrm>
          <a:ln/>
        </p:spPr>
        <p:txBody>
          <a:bodyPr/>
          <a:lstStyle/>
          <a:p>
            <a:pPr marL="463550" indent="-463550"/>
            <a:r>
              <a:rPr lang="en-US" dirty="0" smtClean="0"/>
              <a:t>Mohr’s </a:t>
            </a:r>
            <a:r>
              <a:rPr lang="en-US" dirty="0"/>
              <a:t>Circle </a:t>
            </a:r>
            <a:r>
              <a:rPr lang="en-US" dirty="0" smtClean="0"/>
              <a:t>3D </a:t>
            </a:r>
            <a:r>
              <a:rPr lang="en-US" dirty="0"/>
              <a:t>Analysis of Stress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41</a:t>
            </a:fld>
            <a:endParaRPr lang="en-US" dirty="0"/>
          </a:p>
        </p:txBody>
      </p:sp>
      <p:graphicFrame>
        <p:nvGraphicFramePr>
          <p:cNvPr id="579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12633"/>
              </p:ext>
            </p:extLst>
          </p:nvPr>
        </p:nvGraphicFramePr>
        <p:xfrm>
          <a:off x="5462587" y="596900"/>
          <a:ext cx="20812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09" name="Equation" r:id="rId5" imgW="1066680" imgH="241200" progId="Equation.3">
                  <p:embed/>
                </p:oleObj>
              </mc:Choice>
              <mc:Fallback>
                <p:oleObj name="Equation" r:id="rId5" imgW="10666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7" y="596900"/>
                        <a:ext cx="20812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961274"/>
              </p:ext>
            </p:extLst>
          </p:nvPr>
        </p:nvGraphicFramePr>
        <p:xfrm>
          <a:off x="1295400" y="1090612"/>
          <a:ext cx="84296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10" name="Equation" r:id="rId7" imgW="431640" imgH="457200" progId="Equation.3">
                  <p:embed/>
                </p:oleObj>
              </mc:Choice>
              <mc:Fallback>
                <p:oleObj name="Equation" r:id="rId7" imgW="4316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90612"/>
                        <a:ext cx="842963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200" y="12954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lnSpc>
                <a:spcPts val="24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II: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800497" y="1561703"/>
            <a:ext cx="838200" cy="79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9589" name="Object 5"/>
          <p:cNvGraphicFramePr>
            <a:graphicFrameLocks noChangeAspect="1"/>
          </p:cNvGraphicFramePr>
          <p:nvPr/>
        </p:nvGraphicFramePr>
        <p:xfrm>
          <a:off x="3276600" y="4946650"/>
          <a:ext cx="1016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11" name="Equation" r:id="rId9" imgW="520560" imgH="457200" progId="Equation.3">
                  <p:embed/>
                </p:oleObj>
              </mc:Choice>
              <mc:Fallback>
                <p:oleObj name="Equation" r:id="rId9" imgW="5205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46650"/>
                        <a:ext cx="1016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9" name="Picture 3" descr="C:\Documents and Settings\Administrator\My Documents\Teaching courses\Solutions manuals\Mechanics of Materials  5E              Beer and Johnston\Images\Chapter 7\color_art\bee29389_07_33.jpg"/>
          <p:cNvPicPr>
            <a:picLocks noChangeAspect="1" noChangeArrowheads="1"/>
          </p:cNvPicPr>
          <p:nvPr/>
        </p:nvPicPr>
        <p:blipFill>
          <a:blip r:embed="rId4" cstate="print"/>
          <a:srcRect l="53393" t="3744" b="10140"/>
          <a:stretch>
            <a:fillRect/>
          </a:stretch>
        </p:blipFill>
        <p:spPr bwMode="auto">
          <a:xfrm>
            <a:off x="5768907" y="3310128"/>
            <a:ext cx="3375093" cy="3355848"/>
          </a:xfrm>
          <a:prstGeom prst="rect">
            <a:avLst/>
          </a:prstGeom>
          <a:noFill/>
        </p:spPr>
      </p:pic>
      <p:pic>
        <p:nvPicPr>
          <p:cNvPr id="12" name="Picture 3" descr="C:\Documents and Settings\Administrator\My Documents\Teaching courses\Solutions manuals\Mechanics of Materials  5E              Beer and Johnston\Images\Chapter 7\color_art\bee29389_07_33.jpg"/>
          <p:cNvPicPr>
            <a:picLocks noChangeAspect="1" noChangeArrowheads="1"/>
          </p:cNvPicPr>
          <p:nvPr/>
        </p:nvPicPr>
        <p:blipFill>
          <a:blip r:embed="rId4" cstate="print"/>
          <a:srcRect t="3744" r="49629" b="10140"/>
          <a:stretch>
            <a:fillRect/>
          </a:stretch>
        </p:blipFill>
        <p:spPr bwMode="auto">
          <a:xfrm>
            <a:off x="5496339" y="-3048"/>
            <a:ext cx="3647661" cy="3355848"/>
          </a:xfrm>
          <a:prstGeom prst="rect">
            <a:avLst/>
          </a:prstGeom>
          <a:noFill/>
        </p:spPr>
      </p:pic>
      <p:pic>
        <p:nvPicPr>
          <p:cNvPr id="10" name="Picture 5" descr="C:\Documents and Settings\Administrator\My Documents\Teaching courses\Solutions manuals\Mechanics of Materials  5E              Beer and Johnston\Images\Chapter 7\color_art\bee29389_07_32.jpg"/>
          <p:cNvPicPr>
            <a:picLocks noChangeAspect="1" noChangeArrowheads="1"/>
          </p:cNvPicPr>
          <p:nvPr/>
        </p:nvPicPr>
        <p:blipFill>
          <a:blip r:embed="rId5" cstate="print"/>
          <a:srcRect t="3268"/>
          <a:stretch>
            <a:fillRect/>
          </a:stretch>
        </p:blipFill>
        <p:spPr bwMode="auto">
          <a:xfrm>
            <a:off x="0" y="2286000"/>
            <a:ext cx="4343019" cy="4206316"/>
          </a:xfrm>
          <a:prstGeom prst="rect">
            <a:avLst/>
          </a:prstGeom>
          <a:noFill/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0" y="1182469"/>
            <a:ext cx="594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and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to the planes of maximum shearing stress are obtained by a 45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rotation about 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axis of 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the Qc axis.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6096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stress case: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axis 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810000" cy="612648"/>
          </a:xfrm>
          <a:ln/>
        </p:spPr>
        <p:txBody>
          <a:bodyPr/>
          <a:lstStyle/>
          <a:p>
            <a:pPr marL="463550" indent="-463550"/>
            <a:r>
              <a:rPr lang="en-US" dirty="0" smtClean="0"/>
              <a:t>Mohr’s </a:t>
            </a:r>
            <a:r>
              <a:rPr lang="en-US" dirty="0"/>
              <a:t>Circle </a:t>
            </a:r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42</a:t>
            </a:fld>
            <a:endParaRPr lang="en-US" dirty="0"/>
          </a:p>
        </p:txBody>
      </p:sp>
      <p:graphicFrame>
        <p:nvGraphicFramePr>
          <p:cNvPr id="580614" name="Object 6"/>
          <p:cNvGraphicFramePr>
            <a:graphicFrameLocks noChangeAspect="1"/>
          </p:cNvGraphicFramePr>
          <p:nvPr/>
        </p:nvGraphicFramePr>
        <p:xfrm>
          <a:off x="3352800" y="4643438"/>
          <a:ext cx="1323975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3" name="Equation" r:id="rId6" imgW="711000" imgH="863280" progId="Equation.3">
                  <p:embed/>
                </p:oleObj>
              </mc:Choice>
              <mc:Fallback>
                <p:oleObj name="Equation" r:id="rId6" imgW="71100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3438"/>
                        <a:ext cx="1323975" cy="160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10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4863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7-68: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state of stress shown, determine the maximum shearing stress when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40 MPa,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120 MPa. (Hint consider both in-plane and out-of-plane shearing stresses.)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19" y="0"/>
            <a:ext cx="341258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10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11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486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7-71: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state of stress shown, determine the maximum shearing stress when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MPa,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60 MPa,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-60 MPa.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9077"/>
            <a:ext cx="3605213" cy="3724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11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12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5486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7-75: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state of stress shown, determine the value of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which the maximum shearing stress is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MPa,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 MPa.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767"/>
            <a:ext cx="3657600" cy="3411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12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13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640140"/>
            <a:ext cx="4724399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7-79: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state of stress shown, determine two values of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which the maximum shearing stress is 80 MPa.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84" y="0"/>
            <a:ext cx="412230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4" name="Picture 4" descr="C:\Documents and Settings\Administrator\My Documents\Teaching courses\Solutions manuals\Mechanics of Materials  5E              Beer and Johnston\Images\Chapter 7\color_art\bee29389_07_05.jpg"/>
          <p:cNvPicPr>
            <a:picLocks noChangeAspect="1" noChangeArrowheads="1"/>
          </p:cNvPicPr>
          <p:nvPr/>
        </p:nvPicPr>
        <p:blipFill>
          <a:blip r:embed="rId4" cstate="print"/>
          <a:srcRect t="4018" r="53221" b="13604"/>
          <a:stretch>
            <a:fillRect/>
          </a:stretch>
        </p:blipFill>
        <p:spPr bwMode="auto">
          <a:xfrm>
            <a:off x="152400" y="593033"/>
            <a:ext cx="3352800" cy="2988366"/>
          </a:xfrm>
          <a:prstGeom prst="rect">
            <a:avLst/>
          </a:prstGeom>
          <a:noFill/>
        </p:spPr>
      </p:pic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30936"/>
          </a:xfrm>
          <a:ln/>
        </p:spPr>
        <p:txBody>
          <a:bodyPr/>
          <a:lstStyle/>
          <a:p>
            <a:r>
              <a:rPr lang="en-US" dirty="0"/>
              <a:t>Transformation of Plane Stress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429000" y="990600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a state of stress exists at point Q (with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=0) defined by the stress components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95503"/>
              </p:ext>
            </p:extLst>
          </p:nvPr>
        </p:nvGraphicFramePr>
        <p:xfrm>
          <a:off x="6019800" y="2057400"/>
          <a:ext cx="1238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5" name="Equation" r:id="rId5" imgW="647640" imgH="241200" progId="Equation.3">
                  <p:embed/>
                </p:oleObj>
              </mc:Choice>
              <mc:Fallback>
                <p:oleObj name="Equation" r:id="rId5" imgW="6476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12382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C:\Documents and Settings\Administrator\My Documents\Teaching courses\Solutions manuals\Mechanics of Materials  5E              Beer and Johnston\Images\Chapter 7\color_art\bee29389_07_05.jpg"/>
          <p:cNvPicPr>
            <a:picLocks noChangeAspect="1" noChangeArrowheads="1"/>
          </p:cNvPicPr>
          <p:nvPr/>
        </p:nvPicPr>
        <p:blipFill>
          <a:blip r:embed="rId4" cstate="print"/>
          <a:srcRect l="49829" t="4018" b="13604"/>
          <a:stretch>
            <a:fillRect/>
          </a:stretch>
        </p:blipFill>
        <p:spPr bwMode="auto">
          <a:xfrm>
            <a:off x="0" y="3657600"/>
            <a:ext cx="3581400" cy="2976309"/>
          </a:xfrm>
          <a:prstGeom prst="rect">
            <a:avLst/>
          </a:prstGeom>
          <a:noFill/>
        </p:spPr>
      </p:pic>
      <p:graphicFrame>
        <p:nvGraphicFramePr>
          <p:cNvPr id="5120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30521"/>
              </p:ext>
            </p:extLst>
          </p:nvPr>
        </p:nvGraphicFramePr>
        <p:xfrm>
          <a:off x="6019800" y="4648200"/>
          <a:ext cx="14081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6" name="Equation" r:id="rId7" imgW="736560" imgH="241200" progId="Equation.3">
                  <p:embed/>
                </p:oleObj>
              </mc:Choice>
              <mc:Fallback>
                <p:oleObj name="Equation" r:id="rId7" imgW="73656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48200"/>
                        <a:ext cx="1408112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29000" y="3429000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stress state associated with the same element after it has been rotated through an angle about the z axis (hence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y’z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z’x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895600" cy="630936"/>
          </a:xfrm>
          <a:ln/>
        </p:spPr>
        <p:txBody>
          <a:bodyPr/>
          <a:lstStyle/>
          <a:p>
            <a:r>
              <a:rPr lang="en-US" dirty="0" smtClean="0"/>
              <a:t>Example 13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D9DF38E-BC04-4EF1-9C79-61FBE5B74BEB}" type="slidenum">
              <a:rPr lang="en-US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Administrator\My Documents\Teaching courses\Solutions manuals\Mechanics of Materials  5E              Beer and Johnston\Images\Chapter 7\color_art\bee29389_07_08.jpg"/>
          <p:cNvPicPr>
            <a:picLocks noChangeAspect="1" noChangeArrowheads="1"/>
          </p:cNvPicPr>
          <p:nvPr/>
        </p:nvPicPr>
        <p:blipFill>
          <a:blip r:embed="rId4" cstate="print"/>
          <a:srcRect l="49913" t="4167" b="6250"/>
          <a:stretch>
            <a:fillRect/>
          </a:stretch>
        </p:blipFill>
        <p:spPr bwMode="auto">
          <a:xfrm>
            <a:off x="0" y="3200400"/>
            <a:ext cx="3670300" cy="3276600"/>
          </a:xfrm>
          <a:prstGeom prst="rect">
            <a:avLst/>
          </a:prstGeom>
          <a:noFill/>
        </p:spPr>
      </p:pic>
      <p:pic>
        <p:nvPicPr>
          <p:cNvPr id="445444" name="Picture 4" descr="C:\Documents and Settings\Administrator\My Documents\Teaching courses\Solutions manuals\Mechanics of Materials  5E              Beer and Johnston\Images\Chapter 7\color_art\bee29389_07_08.jpg"/>
          <p:cNvPicPr>
            <a:picLocks noChangeAspect="1" noChangeArrowheads="1"/>
          </p:cNvPicPr>
          <p:nvPr/>
        </p:nvPicPr>
        <p:blipFill>
          <a:blip r:embed="rId4" cstate="print"/>
          <a:srcRect t="4167" r="60485" b="18750"/>
          <a:stretch>
            <a:fillRect/>
          </a:stretch>
        </p:blipFill>
        <p:spPr bwMode="auto">
          <a:xfrm>
            <a:off x="0" y="76200"/>
            <a:ext cx="2895600" cy="2819400"/>
          </a:xfrm>
          <a:prstGeom prst="rect">
            <a:avLst/>
          </a:prstGeom>
          <a:noFill/>
        </p:spPr>
      </p:pic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858000" cy="630936"/>
          </a:xfrm>
          <a:ln/>
        </p:spPr>
        <p:txBody>
          <a:bodyPr/>
          <a:lstStyle/>
          <a:p>
            <a:r>
              <a:rPr lang="en-US" dirty="0"/>
              <a:t>Transformation of Plane Stress</a:t>
            </a:r>
          </a:p>
        </p:txBody>
      </p:sp>
      <p:graphicFrame>
        <p:nvGraphicFramePr>
          <p:cNvPr id="19461" name="Object 1029"/>
          <p:cNvGraphicFramePr>
            <a:graphicFrameLocks noChangeAspect="1"/>
          </p:cNvGraphicFramePr>
          <p:nvPr/>
        </p:nvGraphicFramePr>
        <p:xfrm>
          <a:off x="3810000" y="2559887"/>
          <a:ext cx="5181600" cy="399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8" name="Equation" r:id="rId5" imgW="2869920" imgH="2209680" progId="Equation.3">
                  <p:embed/>
                </p:oleObj>
              </mc:Choice>
              <mc:Fallback>
                <p:oleObj name="Equation" r:id="rId5" imgW="2869920" imgH="220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59887"/>
                        <a:ext cx="5181600" cy="399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1030"/>
          <p:cNvSpPr txBox="1">
            <a:spLocks noChangeArrowheads="1"/>
          </p:cNvSpPr>
          <p:nvPr/>
        </p:nvSpPr>
        <p:spPr bwMode="auto">
          <a:xfrm>
            <a:off x="3048000" y="783104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normal stress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shearing stress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x’y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consider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conditions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prismatic element with faces perpendicular to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14500" y="4533900"/>
            <a:ext cx="4038600" cy="158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Administrator\My Documents\Teaching courses\Solutions manuals\Mechanics of Materials  5E              Beer and Johnston\Images\Chapter 7\color_art\bee29389_07_08.jpg"/>
          <p:cNvPicPr>
            <a:picLocks noChangeAspect="1" noChangeArrowheads="1"/>
          </p:cNvPicPr>
          <p:nvPr/>
        </p:nvPicPr>
        <p:blipFill>
          <a:blip r:embed="rId4" cstate="print"/>
          <a:srcRect l="49913" t="4167" b="6250"/>
          <a:stretch>
            <a:fillRect/>
          </a:stretch>
        </p:blipFill>
        <p:spPr bwMode="auto">
          <a:xfrm>
            <a:off x="0" y="609600"/>
            <a:ext cx="3670300" cy="3276600"/>
          </a:xfrm>
          <a:prstGeom prst="rect">
            <a:avLst/>
          </a:prstGeom>
          <a:noFill/>
        </p:spPr>
      </p:pic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58000" cy="630936"/>
          </a:xfrm>
          <a:ln/>
        </p:spPr>
        <p:txBody>
          <a:bodyPr/>
          <a:lstStyle/>
          <a:p>
            <a:r>
              <a:rPr lang="en-US" dirty="0"/>
              <a:t>Transformation of Plane Stress</a:t>
            </a:r>
          </a:p>
        </p:txBody>
      </p:sp>
      <p:graphicFrame>
        <p:nvGraphicFramePr>
          <p:cNvPr id="19460" name="Object 1028"/>
          <p:cNvGraphicFramePr>
            <a:graphicFrameLocks noChangeAspect="1"/>
          </p:cNvGraphicFramePr>
          <p:nvPr/>
        </p:nvGraphicFramePr>
        <p:xfrm>
          <a:off x="3428423" y="4132543"/>
          <a:ext cx="4420177" cy="143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2" name="Equation" r:id="rId5" imgW="2590560" imgH="838080" progId="Equation.3">
                  <p:embed/>
                </p:oleObj>
              </mc:Choice>
              <mc:Fallback>
                <p:oleObj name="Equation" r:id="rId5" imgW="259056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423" y="4132543"/>
                        <a:ext cx="4420177" cy="1430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1031"/>
          <p:cNvSpPr txBox="1">
            <a:spLocks noChangeArrowheads="1"/>
          </p:cNvSpPr>
          <p:nvPr/>
        </p:nvSpPr>
        <p:spPr bwMode="auto">
          <a:xfrm>
            <a:off x="3810000" y="847922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Solving the equations yields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3028" name="Object 4"/>
          <p:cNvGraphicFramePr>
            <a:graphicFrameLocks noChangeAspect="1"/>
          </p:cNvGraphicFramePr>
          <p:nvPr/>
        </p:nvGraphicFramePr>
        <p:xfrm>
          <a:off x="3899807" y="1219200"/>
          <a:ext cx="5167993" cy="94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3" name="Equation" r:id="rId7" imgW="2920680" imgH="533160" progId="Equation.3">
                  <p:embed/>
                </p:oleObj>
              </mc:Choice>
              <mc:Fallback>
                <p:oleObj name="Equation" r:id="rId7" imgW="2920680" imgH="533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807" y="1219200"/>
                        <a:ext cx="5167993" cy="943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3810000" y="25146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3029" name="Object 5"/>
          <p:cNvGraphicFramePr>
            <a:graphicFrameLocks noChangeAspect="1"/>
          </p:cNvGraphicFramePr>
          <p:nvPr/>
        </p:nvGraphicFramePr>
        <p:xfrm>
          <a:off x="6605588" y="2895600"/>
          <a:ext cx="25384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4" name="Equation" r:id="rId9" imgW="1434960" imgH="482400" progId="Equation.3">
                  <p:embed/>
                </p:oleObj>
              </mc:Choice>
              <mc:Fallback>
                <p:oleObj name="Equation" r:id="rId9" imgW="143496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2895600"/>
                        <a:ext cx="253841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30" name="Object 6"/>
          <p:cNvGraphicFramePr>
            <a:graphicFrameLocks noChangeAspect="1"/>
          </p:cNvGraphicFramePr>
          <p:nvPr/>
        </p:nvGraphicFramePr>
        <p:xfrm>
          <a:off x="3916362" y="2970213"/>
          <a:ext cx="25606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5" name="Equation" r:id="rId11" imgW="1447560" imgH="431640" progId="Equation.3">
                  <p:embed/>
                </p:oleObj>
              </mc:Choice>
              <mc:Fallback>
                <p:oleObj name="Equation" r:id="rId11" imgW="14475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2" y="2970213"/>
                        <a:ext cx="256063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>
            <a:off x="6134100" y="3390900"/>
            <a:ext cx="838994" cy="79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13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85086"/>
              </p:ext>
            </p:extLst>
          </p:nvPr>
        </p:nvGraphicFramePr>
        <p:xfrm>
          <a:off x="4592782" y="5753100"/>
          <a:ext cx="447501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6" name="Equation" r:id="rId13" imgW="2590560" imgH="419040" progId="Equation.3">
                  <p:embed/>
                </p:oleObj>
              </mc:Choice>
              <mc:Fallback>
                <p:oleObj name="Equation" r:id="rId13" imgW="25905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782" y="5753100"/>
                        <a:ext cx="447501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0" y="57912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for the normal stress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obtained by replacing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+90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295400" y="4724400"/>
            <a:ext cx="1600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591594" y="4876800"/>
            <a:ext cx="1370806" cy="79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3962400" cy="630936"/>
          </a:xfrm>
          <a:ln/>
        </p:spPr>
        <p:txBody>
          <a:bodyPr/>
          <a:lstStyle/>
          <a:p>
            <a:r>
              <a:rPr lang="en-US" dirty="0"/>
              <a:t>Principal Stresses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399" y="685800"/>
            <a:ext cx="4724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equations are combined to yield parametric equations for a circle,</a:t>
            </a:r>
          </a:p>
        </p:txBody>
      </p:sp>
      <p:graphicFrame>
        <p:nvGraphicFramePr>
          <p:cNvPr id="9625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24462"/>
              </p:ext>
            </p:extLst>
          </p:nvPr>
        </p:nvGraphicFramePr>
        <p:xfrm>
          <a:off x="1123950" y="3964101"/>
          <a:ext cx="2457450" cy="258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8" name="Equation" r:id="rId4" imgW="1422360" imgH="1498320" progId="Equation.3">
                  <p:embed/>
                </p:oleObj>
              </mc:Choice>
              <mc:Fallback>
                <p:oleObj name="Equation" r:id="rId4" imgW="1422360" imgH="1498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964101"/>
                        <a:ext cx="2457450" cy="258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6468" name="Picture 4" descr="C:\Documents and Settings\Administrator\My Documents\Teaching courses\Solutions manuals\Mechanics of Materials  5E              Beer and Johnston\Images\Chapter 7\color_art\bee29389_07_09.jpg"/>
          <p:cNvPicPr>
            <a:picLocks noChangeAspect="1" noChangeArrowheads="1"/>
          </p:cNvPicPr>
          <p:nvPr/>
        </p:nvPicPr>
        <p:blipFill>
          <a:blip r:embed="rId6" cstate="print"/>
          <a:srcRect t="1840"/>
          <a:stretch>
            <a:fillRect/>
          </a:stretch>
        </p:blipFill>
        <p:spPr bwMode="auto">
          <a:xfrm>
            <a:off x="5029200" y="1524000"/>
            <a:ext cx="4026431" cy="4114800"/>
          </a:xfrm>
          <a:prstGeom prst="rect">
            <a:avLst/>
          </a:prstGeom>
          <a:noFill/>
        </p:spPr>
      </p:pic>
      <p:graphicFrame>
        <p:nvGraphicFramePr>
          <p:cNvPr id="446469" name="Object 5"/>
          <p:cNvGraphicFramePr>
            <a:graphicFrameLocks noChangeAspect="1"/>
          </p:cNvGraphicFramePr>
          <p:nvPr/>
        </p:nvGraphicFramePr>
        <p:xfrm>
          <a:off x="152400" y="1574420"/>
          <a:ext cx="4724401" cy="94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9" name="Equation" r:id="rId7" imgW="2552400" imgH="507960" progId="Equation.3">
                  <p:embed/>
                </p:oleObj>
              </mc:Choice>
              <mc:Fallback>
                <p:oleObj name="Equation" r:id="rId7" imgW="255240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74420"/>
                        <a:ext cx="4724401" cy="940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8600" y="348609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 of center (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,0) and radius 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429000"/>
            <a:ext cx="4343400" cy="3200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5" name="Picture 7" descr="C:\Documents and Settings\Administrator\My Documents\Teaching courses\Solutions manuals\Mechanics of Materials  5E              Beer and Johnston\Images\Chapter 7\color_art\bee29389_07_11.jpg"/>
          <p:cNvPicPr>
            <a:picLocks noChangeAspect="1" noChangeArrowheads="1"/>
          </p:cNvPicPr>
          <p:nvPr/>
        </p:nvPicPr>
        <p:blipFill>
          <a:blip r:embed="rId4" cstate="print"/>
          <a:srcRect t="2358"/>
          <a:stretch>
            <a:fillRect/>
          </a:stretch>
        </p:blipFill>
        <p:spPr bwMode="auto">
          <a:xfrm>
            <a:off x="0" y="3473450"/>
            <a:ext cx="3557587" cy="315595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3962400" cy="630936"/>
          </a:xfrm>
          <a:ln/>
        </p:spPr>
        <p:txBody>
          <a:bodyPr/>
          <a:lstStyle/>
          <a:p>
            <a:r>
              <a:rPr lang="en-US" dirty="0"/>
              <a:t>Principal Stresses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4495800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1000"/>
              </a:spcAf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A: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corresponds to the maximum value of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zero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x’y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B: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corresponds to the minimum value of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zero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x’y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0" y="5083314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stresses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on the principal planes of stress with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shearing stresses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625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68241"/>
              </p:ext>
            </p:extLst>
          </p:nvPr>
        </p:nvGraphicFramePr>
        <p:xfrm>
          <a:off x="4419600" y="5818188"/>
          <a:ext cx="411167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53" name="Equation" r:id="rId5" imgW="2387520" imgH="558720" progId="Equation.3">
                  <p:embed/>
                </p:oleObj>
              </mc:Choice>
              <mc:Fallback>
                <p:oleObj name="Equation" r:id="rId5" imgW="238752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818188"/>
                        <a:ext cx="4111678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6468" name="Picture 4" descr="C:\Documents and Settings\Administrator\My Documents\Teaching courses\Solutions manuals\Mechanics of Materials  5E              Beer and Johnston\Images\Chapter 7\color_art\bee29389_07_09.jpg"/>
          <p:cNvPicPr>
            <a:picLocks noChangeAspect="1" noChangeArrowheads="1"/>
          </p:cNvPicPr>
          <p:nvPr/>
        </p:nvPicPr>
        <p:blipFill>
          <a:blip r:embed="rId7" cstate="print"/>
          <a:srcRect t="1840"/>
          <a:stretch>
            <a:fillRect/>
          </a:stretch>
        </p:blipFill>
        <p:spPr bwMode="auto">
          <a:xfrm>
            <a:off x="5117569" y="0"/>
            <a:ext cx="4026431" cy="4114800"/>
          </a:xfrm>
          <a:prstGeom prst="rect">
            <a:avLst/>
          </a:prstGeom>
          <a:noFill/>
        </p:spPr>
      </p:pic>
      <p:graphicFrame>
        <p:nvGraphicFramePr>
          <p:cNvPr id="514053" name="Object 5"/>
          <p:cNvGraphicFramePr>
            <a:graphicFrameLocks noChangeAspect="1"/>
          </p:cNvGraphicFramePr>
          <p:nvPr/>
        </p:nvGraphicFramePr>
        <p:xfrm>
          <a:off x="457200" y="2209800"/>
          <a:ext cx="39655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54" name="Equation" r:id="rId8" imgW="2323800" imgH="419040" progId="Equation.3">
                  <p:embed/>
                </p:oleObj>
              </mc:Choice>
              <mc:Fallback>
                <p:oleObj name="Equation" r:id="rId8" imgW="23238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396557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4" name="Object 6"/>
          <p:cNvGraphicFramePr>
            <a:graphicFrameLocks noChangeAspect="1"/>
          </p:cNvGraphicFramePr>
          <p:nvPr/>
        </p:nvGraphicFramePr>
        <p:xfrm>
          <a:off x="2514600" y="2910155"/>
          <a:ext cx="1981200" cy="82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55" name="Equation" r:id="rId10" imgW="1130040" imgH="469800" progId="Equation.3">
                  <p:embed/>
                </p:oleObj>
              </mc:Choice>
              <mc:Fallback>
                <p:oleObj name="Equation" r:id="rId10" imgW="113004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910155"/>
                        <a:ext cx="1981200" cy="823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1981200" y="3200400"/>
            <a:ext cx="3810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4056" name="Object 8"/>
          <p:cNvGraphicFramePr>
            <a:graphicFrameLocks noChangeAspect="1"/>
          </p:cNvGraphicFramePr>
          <p:nvPr/>
        </p:nvGraphicFramePr>
        <p:xfrm>
          <a:off x="4876800" y="4176712"/>
          <a:ext cx="37163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56" name="Equation" r:id="rId12" imgW="2158920" imgH="228600" progId="Equation.3">
                  <p:embed/>
                </p:oleObj>
              </mc:Choice>
              <mc:Fallback>
                <p:oleObj name="Equation" r:id="rId12" imgW="215892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76712"/>
                        <a:ext cx="37163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438400" y="2895600"/>
            <a:ext cx="2057400" cy="8382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32F-D114-428C-A705-DA6E2CA8D2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03739" y="5818188"/>
            <a:ext cx="4343400" cy="99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5624</TotalTime>
  <Words>1790</Words>
  <Application>Microsoft Office PowerPoint</Application>
  <PresentationFormat>On-screen Show (4:3)</PresentationFormat>
  <Paragraphs>213</Paragraphs>
  <Slides>50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Theme1</vt:lpstr>
      <vt:lpstr>Equation</vt:lpstr>
      <vt:lpstr>PowerPoint Presentation</vt:lpstr>
      <vt:lpstr>Introduction</vt:lpstr>
      <vt:lpstr>Introduction</vt:lpstr>
      <vt:lpstr>Plane Stress</vt:lpstr>
      <vt:lpstr>Transformation of Plane Stress</vt:lpstr>
      <vt:lpstr>Transformation of Plane Stress</vt:lpstr>
      <vt:lpstr>Transformation of Plane Stress</vt:lpstr>
      <vt:lpstr>Principal Stresses</vt:lpstr>
      <vt:lpstr>Principal Stresses</vt:lpstr>
      <vt:lpstr>Shearing Stress</vt:lpstr>
      <vt:lpstr>Example 1</vt:lpstr>
      <vt:lpstr>Example 1</vt:lpstr>
      <vt:lpstr>Example 2</vt:lpstr>
      <vt:lpstr>Example 3</vt:lpstr>
      <vt:lpstr>Example 4</vt:lpstr>
      <vt:lpstr>Example 4</vt:lpstr>
      <vt:lpstr>Example 5</vt:lpstr>
      <vt:lpstr>Example 5</vt:lpstr>
      <vt:lpstr>Example 5</vt:lpstr>
      <vt:lpstr>Example 6</vt:lpstr>
      <vt:lpstr>Example 6</vt:lpstr>
      <vt:lpstr>Example 6</vt:lpstr>
      <vt:lpstr>Mohr’s Circle for Plane Stress</vt:lpstr>
      <vt:lpstr>Mohr’s Circle for Plane Stress</vt:lpstr>
      <vt:lpstr>Mohr’s Circle for Plane Stress</vt:lpstr>
      <vt:lpstr>Mohr’s Circle for Plane Stress</vt:lpstr>
      <vt:lpstr>Example 7</vt:lpstr>
      <vt:lpstr>Example 7</vt:lpstr>
      <vt:lpstr>Example 8</vt:lpstr>
      <vt:lpstr>Example 8</vt:lpstr>
      <vt:lpstr>Example 9</vt:lpstr>
      <vt:lpstr>Example 9</vt:lpstr>
      <vt:lpstr>General State of Stress</vt:lpstr>
      <vt:lpstr>General State of Stress</vt:lpstr>
      <vt:lpstr>General State of Stress</vt:lpstr>
      <vt:lpstr>General State of Stress</vt:lpstr>
      <vt:lpstr>Mohr’s Circle 3D Analysis of Stress</vt:lpstr>
      <vt:lpstr>Mohr’s Circle 3D Analysis of Stress</vt:lpstr>
      <vt:lpstr>Mohr’s Circle 3D Analysis of Stress</vt:lpstr>
      <vt:lpstr>Mohr’s Circle 3D</vt:lpstr>
      <vt:lpstr>Mohr’s Circle 3D Analysis of Stress</vt:lpstr>
      <vt:lpstr>Mohr’s Circle 3D</vt:lpstr>
      <vt:lpstr>Example 10</vt:lpstr>
      <vt:lpstr>Example 10</vt:lpstr>
      <vt:lpstr>Example 11</vt:lpstr>
      <vt:lpstr>Example 11</vt:lpstr>
      <vt:lpstr>Example 12</vt:lpstr>
      <vt:lpstr>Example 12</vt:lpstr>
      <vt:lpstr>Example 13</vt:lpstr>
      <vt:lpstr>Example 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userr</cp:lastModifiedBy>
  <cp:revision>669</cp:revision>
  <cp:lastPrinted>2016-04-12T08:50:35Z</cp:lastPrinted>
  <dcterms:created xsi:type="dcterms:W3CDTF">2008-11-28T15:58:11Z</dcterms:created>
  <dcterms:modified xsi:type="dcterms:W3CDTF">2018-01-19T08:56:59Z</dcterms:modified>
</cp:coreProperties>
</file>